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80" r:id="rId3"/>
    <p:sldId id="281" r:id="rId4"/>
    <p:sldId id="276" r:id="rId5"/>
    <p:sldId id="278" r:id="rId6"/>
    <p:sldId id="279" r:id="rId7"/>
    <p:sldId id="264"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60" d="100"/>
          <a:sy n="60" d="100"/>
        </p:scale>
        <p:origin x="3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E0A20-4667-437C-BCA7-EB3810950B60}" type="datetimeFigureOut">
              <a:rPr lang="fr-FR" smtClean="0"/>
              <a:t>06/04/2020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064404-5AB1-489B-A817-7ADA2CEB16D6}" type="slidenum">
              <a:rPr lang="fr-FR" smtClean="0"/>
              <a:t>‹N°›</a:t>
            </a:fld>
            <a:endParaRPr lang="fr-FR"/>
          </a:p>
        </p:txBody>
      </p:sp>
    </p:spTree>
    <p:extLst>
      <p:ext uri="{BB962C8B-B14F-4D97-AF65-F5344CB8AC3E}">
        <p14:creationId xmlns:p14="http://schemas.microsoft.com/office/powerpoint/2010/main" val="3349221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3502042-9FFC-4EBA-BB87-C1231A2269E4}" type="slidenum">
              <a:rPr lang="fr-FR" altLang="fr-FR"/>
              <a:pPr eaLnBrk="1" hangingPunct="1"/>
              <a:t>4</a:t>
            </a:fld>
            <a:endParaRPr lang="fr-FR" altLang="fr-FR"/>
          </a:p>
        </p:txBody>
      </p:sp>
      <p:sp>
        <p:nvSpPr>
          <p:cNvPr id="8195" name="Rectangle 2"/>
          <p:cNvSpPr>
            <a:spLocks noGrp="1" noRot="1" noChangeAspect="1" noChangeArrowheads="1" noTextEdit="1"/>
          </p:cNvSpPr>
          <p:nvPr>
            <p:ph type="sldImg"/>
          </p:nvPr>
        </p:nvSpPr>
        <p:spPr bwMode="auto">
          <a:xfrm>
            <a:off x="361950" y="892175"/>
            <a:ext cx="6375400" cy="3587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p:cNvSpPr>
            <a:spLocks noGrp="1" noChangeArrowheads="1"/>
          </p:cNvSpPr>
          <p:nvPr>
            <p:ph type="body" idx="1"/>
          </p:nvPr>
        </p:nvSpPr>
        <p:spPr bwMode="auto">
          <a:xfrm>
            <a:off x="949325" y="4865688"/>
            <a:ext cx="5200650" cy="430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Tree>
    <p:extLst>
      <p:ext uri="{BB962C8B-B14F-4D97-AF65-F5344CB8AC3E}">
        <p14:creationId xmlns:p14="http://schemas.microsoft.com/office/powerpoint/2010/main" val="872219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3502042-9FFC-4EBA-BB87-C1231A2269E4}" type="slidenum">
              <a:rPr lang="fr-FR" altLang="fr-FR"/>
              <a:pPr eaLnBrk="1" hangingPunct="1"/>
              <a:t>5</a:t>
            </a:fld>
            <a:endParaRPr lang="fr-FR" altLang="fr-FR"/>
          </a:p>
        </p:txBody>
      </p:sp>
      <p:sp>
        <p:nvSpPr>
          <p:cNvPr id="8195" name="Rectangle 2"/>
          <p:cNvSpPr>
            <a:spLocks noGrp="1" noRot="1" noChangeAspect="1" noChangeArrowheads="1" noTextEdit="1"/>
          </p:cNvSpPr>
          <p:nvPr>
            <p:ph type="sldImg"/>
          </p:nvPr>
        </p:nvSpPr>
        <p:spPr bwMode="auto">
          <a:xfrm>
            <a:off x="361950" y="892175"/>
            <a:ext cx="6375400" cy="3587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p:cNvSpPr>
            <a:spLocks noGrp="1" noChangeArrowheads="1"/>
          </p:cNvSpPr>
          <p:nvPr>
            <p:ph type="body" idx="1"/>
          </p:nvPr>
        </p:nvSpPr>
        <p:spPr bwMode="auto">
          <a:xfrm>
            <a:off x="949325" y="4865688"/>
            <a:ext cx="5200650" cy="430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Tree>
    <p:extLst>
      <p:ext uri="{BB962C8B-B14F-4D97-AF65-F5344CB8AC3E}">
        <p14:creationId xmlns:p14="http://schemas.microsoft.com/office/powerpoint/2010/main" val="362143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3502042-9FFC-4EBA-BB87-C1231A2269E4}" type="slidenum">
              <a:rPr lang="fr-FR" altLang="fr-FR"/>
              <a:pPr eaLnBrk="1" hangingPunct="1"/>
              <a:t>6</a:t>
            </a:fld>
            <a:endParaRPr lang="fr-FR" altLang="fr-FR"/>
          </a:p>
        </p:txBody>
      </p:sp>
      <p:sp>
        <p:nvSpPr>
          <p:cNvPr id="8195" name="Rectangle 2"/>
          <p:cNvSpPr>
            <a:spLocks noGrp="1" noRot="1" noChangeAspect="1" noChangeArrowheads="1" noTextEdit="1"/>
          </p:cNvSpPr>
          <p:nvPr>
            <p:ph type="sldImg"/>
          </p:nvPr>
        </p:nvSpPr>
        <p:spPr bwMode="auto">
          <a:xfrm>
            <a:off x="361950" y="892175"/>
            <a:ext cx="6375400" cy="3587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p:cNvSpPr>
            <a:spLocks noGrp="1" noChangeArrowheads="1"/>
          </p:cNvSpPr>
          <p:nvPr>
            <p:ph type="body" idx="1"/>
          </p:nvPr>
        </p:nvSpPr>
        <p:spPr bwMode="auto">
          <a:xfrm>
            <a:off x="949325" y="4865688"/>
            <a:ext cx="5200650" cy="430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Tree>
    <p:extLst>
      <p:ext uri="{BB962C8B-B14F-4D97-AF65-F5344CB8AC3E}">
        <p14:creationId xmlns:p14="http://schemas.microsoft.com/office/powerpoint/2010/main" val="2777374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BA75F4EF-DBF3-4ABB-8EBD-5B89F255DA07}" type="datetime1">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204036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5A6C645-A228-436F-8C31-A480D7B8B568}" type="datetime1">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241724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15D5415-B537-45BF-9236-2D4B2E2706A1}" type="datetime1">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1669569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2015067" y="685800"/>
            <a:ext cx="9652000" cy="5213350"/>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u numéro de diapositive 2"/>
          <p:cNvSpPr>
            <a:spLocks noGrp="1"/>
          </p:cNvSpPr>
          <p:nvPr>
            <p:ph type="sldNum" sz="quarter" idx="10"/>
          </p:nvPr>
        </p:nvSpPr>
        <p:spPr>
          <a:xfrm>
            <a:off x="11068051" y="6400800"/>
            <a:ext cx="615949" cy="457200"/>
          </a:xfrm>
        </p:spPr>
        <p:txBody>
          <a:bodyPr/>
          <a:lstStyle>
            <a:lvl1pPr>
              <a:defRPr/>
            </a:lvl1pPr>
          </a:lstStyle>
          <a:p>
            <a:fld id="{535B4726-40DA-4E01-913A-8ABACC83E2C8}" type="slidenum">
              <a:rPr lang="fr-FR" altLang="fr-FR"/>
              <a:pPr/>
              <a:t>‹N°›</a:t>
            </a:fld>
            <a:endParaRPr lang="fr-FR" altLang="fr-FR"/>
          </a:p>
        </p:txBody>
      </p:sp>
    </p:spTree>
    <p:extLst>
      <p:ext uri="{BB962C8B-B14F-4D97-AF65-F5344CB8AC3E}">
        <p14:creationId xmlns:p14="http://schemas.microsoft.com/office/powerpoint/2010/main" val="303543483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C44271-0DFD-40B3-980A-20090A08A4C1}" type="datetime1">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6ACFE-3D70-4B7C-84D4-30F926FEA924}" type="slidenum">
              <a:rPr lang="fr-FR" smtClean="0"/>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3367" y="119269"/>
            <a:ext cx="522919" cy="666006"/>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7370" y="185738"/>
            <a:ext cx="680830" cy="461830"/>
          </a:xfrm>
          <a:prstGeom prst="rect">
            <a:avLst/>
          </a:prstGeom>
        </p:spPr>
      </p:pic>
    </p:spTree>
    <p:extLst>
      <p:ext uri="{BB962C8B-B14F-4D97-AF65-F5344CB8AC3E}">
        <p14:creationId xmlns:p14="http://schemas.microsoft.com/office/powerpoint/2010/main" val="86196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FF3FB6A-E2FE-45BF-ACB4-C226223F45A8}" type="datetime1">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374041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42E3CF-170B-441A-9441-F69AE04790E1}" type="datetime1">
              <a:rPr lang="fr-FR" smtClean="0"/>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365278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0076DF8-C351-4339-9BEB-6544D2C29C8F}" type="datetime1">
              <a:rPr lang="fr-FR" smtClean="0"/>
              <a:t>06/04/2020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420304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D04A45B-05EB-4874-BF85-95B36798F2F9}" type="datetime1">
              <a:rPr lang="fr-FR" smtClean="0"/>
              <a:t>06/04/2020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127747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B2A04D-EEB6-4518-BA0C-F9182FAC8055}" type="datetime1">
              <a:rPr lang="fr-FR" smtClean="0"/>
              <a:t>06/04/2020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252885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6441E8F-632B-4F86-820D-011A0B29E7E2}" type="datetime1">
              <a:rPr lang="fr-FR" smtClean="0"/>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350291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AABE6FB-B88F-4095-ABE6-C922BA9C1CB1}" type="datetime1">
              <a:rPr lang="fr-FR" smtClean="0"/>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86ACFE-3D70-4B7C-84D4-30F926FEA924}" type="slidenum">
              <a:rPr lang="fr-FR" smtClean="0"/>
              <a:t>‹N°›</a:t>
            </a:fld>
            <a:endParaRPr lang="fr-FR"/>
          </a:p>
        </p:txBody>
      </p:sp>
    </p:spTree>
    <p:extLst>
      <p:ext uri="{BB962C8B-B14F-4D97-AF65-F5344CB8AC3E}">
        <p14:creationId xmlns:p14="http://schemas.microsoft.com/office/powerpoint/2010/main" val="145861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8B7D3-0D00-4C8D-904C-46ACB714DABD}" type="datetime1">
              <a:rPr lang="fr-FR" smtClean="0"/>
              <a:t>06/04/2020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6ACFE-3D70-4B7C-84D4-30F926FEA924}" type="slidenum">
              <a:rPr lang="fr-FR" smtClean="0"/>
              <a:t>‹N°›</a:t>
            </a:fld>
            <a:endParaRPr lang="fr-FR"/>
          </a:p>
        </p:txBody>
      </p:sp>
    </p:spTree>
    <p:extLst>
      <p:ext uri="{BB962C8B-B14F-4D97-AF65-F5344CB8AC3E}">
        <p14:creationId xmlns:p14="http://schemas.microsoft.com/office/powerpoint/2010/main" val="251791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SCHEMAS SYNTHETIQUES DE L’INDEMNISATION DES SALARIES EN CAS D’ARRET</a:t>
            </a:r>
          </a:p>
        </p:txBody>
      </p:sp>
      <p:sp>
        <p:nvSpPr>
          <p:cNvPr id="3" name="Sous-titre 2"/>
          <p:cNvSpPr>
            <a:spLocks noGrp="1"/>
          </p:cNvSpPr>
          <p:nvPr>
            <p:ph type="subTitle" idx="1"/>
          </p:nvPr>
        </p:nvSpPr>
        <p:spPr/>
        <p:txBody>
          <a:bodyPr/>
          <a:lstStyle/>
          <a:p>
            <a:r>
              <a:rPr lang="fr-FR" dirty="0"/>
              <a:t>30/3/2020 - Montreuil </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304" y="120993"/>
            <a:ext cx="920468" cy="624384"/>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84878" y="120993"/>
            <a:ext cx="711704" cy="906449"/>
          </a:xfrm>
          <a:prstGeom prst="rect">
            <a:avLst/>
          </a:prstGeom>
        </p:spPr>
      </p:pic>
    </p:spTree>
    <p:extLst>
      <p:ext uri="{BB962C8B-B14F-4D97-AF65-F5344CB8AC3E}">
        <p14:creationId xmlns:p14="http://schemas.microsoft.com/office/powerpoint/2010/main" val="370240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A3374D-0498-4E91-9FAE-A547713DBDC1}"/>
              </a:ext>
            </a:extLst>
          </p:cNvPr>
          <p:cNvSpPr>
            <a:spLocks noGrp="1"/>
          </p:cNvSpPr>
          <p:nvPr>
            <p:ph type="title"/>
          </p:nvPr>
        </p:nvSpPr>
        <p:spPr/>
        <p:txBody>
          <a:bodyPr/>
          <a:lstStyle/>
          <a:p>
            <a:r>
              <a:rPr lang="fr-FR" dirty="0"/>
              <a:t>Qu’est-ce que la prévoyance ?</a:t>
            </a:r>
          </a:p>
        </p:txBody>
      </p:sp>
      <p:sp>
        <p:nvSpPr>
          <p:cNvPr id="3" name="Espace réservé du contenu 2">
            <a:extLst>
              <a:ext uri="{FF2B5EF4-FFF2-40B4-BE49-F238E27FC236}">
                <a16:creationId xmlns:a16="http://schemas.microsoft.com/office/drawing/2014/main" xmlns="" id="{EB88F827-65E2-4BF5-9603-FF29BB482FFB}"/>
              </a:ext>
            </a:extLst>
          </p:cNvPr>
          <p:cNvSpPr>
            <a:spLocks noGrp="1"/>
          </p:cNvSpPr>
          <p:nvPr>
            <p:ph idx="1"/>
          </p:nvPr>
        </p:nvSpPr>
        <p:spPr/>
        <p:txBody>
          <a:bodyPr>
            <a:normAutofit/>
          </a:bodyPr>
          <a:lstStyle/>
          <a:p>
            <a:pPr marL="0" indent="0" eaLnBrk="0" fontAlgn="base" hangingPunct="0">
              <a:buNone/>
            </a:pPr>
            <a:r>
              <a:rPr lang="fr-FR" sz="1800" dirty="0"/>
              <a:t>La prévoyance lourde, généralement appelée « prévoyance » protège les salariés contre les risques de pertes de revenus en cas d’arrêt de travail (maladie, accident du travail ou maladie professionnelle), ainsi que leur famille en cas de décès du salarié.</a:t>
            </a:r>
          </a:p>
          <a:p>
            <a:pPr marL="0" indent="0" eaLnBrk="0" fontAlgn="base" hangingPunct="0">
              <a:buNone/>
            </a:pPr>
            <a:r>
              <a:rPr lang="fr-FR" sz="1800" dirty="0"/>
              <a:t>En effet, la Sécurité sociale ne rembourse qu’une partie de la perte de revenus subie par le salarié en cas d’arrêt de travail, le reste sera soit à la charge de l’organisme d’assurance complémentaire choisi par l’entreprise, soit à la charge du salarié en cas d’absence de couverture complémentaire en matière de prévoyance lourde.</a:t>
            </a:r>
          </a:p>
          <a:p>
            <a:pPr marL="0" indent="0">
              <a:buNone/>
            </a:pPr>
            <a:r>
              <a:rPr lang="fr-FR" sz="1800" dirty="0"/>
              <a:t>En cas de décès du salarié, une couverture complémentaire peut pré­voir le versement d’un capital aux bénéficiaires désignés par celui-ci.</a:t>
            </a:r>
          </a:p>
        </p:txBody>
      </p:sp>
      <p:sp>
        <p:nvSpPr>
          <p:cNvPr id="4" name="Espace réservé du numéro de diapositive 3">
            <a:extLst>
              <a:ext uri="{FF2B5EF4-FFF2-40B4-BE49-F238E27FC236}">
                <a16:creationId xmlns:a16="http://schemas.microsoft.com/office/drawing/2014/main" xmlns="" id="{3CD4E4C9-9026-4DEC-AE11-3DCF21A62DAB}"/>
              </a:ext>
            </a:extLst>
          </p:cNvPr>
          <p:cNvSpPr>
            <a:spLocks noGrp="1"/>
          </p:cNvSpPr>
          <p:nvPr>
            <p:ph type="sldNum" sz="quarter" idx="12"/>
          </p:nvPr>
        </p:nvSpPr>
        <p:spPr/>
        <p:txBody>
          <a:bodyPr/>
          <a:lstStyle/>
          <a:p>
            <a:fld id="{4B86ACFE-3D70-4B7C-84D4-30F926FEA924}" type="slidenum">
              <a:rPr lang="fr-FR" smtClean="0"/>
              <a:t>2</a:t>
            </a:fld>
            <a:endParaRPr lang="fr-FR"/>
          </a:p>
        </p:txBody>
      </p:sp>
    </p:spTree>
    <p:extLst>
      <p:ext uri="{BB962C8B-B14F-4D97-AF65-F5344CB8AC3E}">
        <p14:creationId xmlns:p14="http://schemas.microsoft.com/office/powerpoint/2010/main" val="208181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A3374D-0498-4E91-9FAE-A547713DBDC1}"/>
              </a:ext>
            </a:extLst>
          </p:cNvPr>
          <p:cNvSpPr>
            <a:spLocks noGrp="1"/>
          </p:cNvSpPr>
          <p:nvPr>
            <p:ph type="title"/>
          </p:nvPr>
        </p:nvSpPr>
        <p:spPr/>
        <p:txBody>
          <a:bodyPr/>
          <a:lstStyle/>
          <a:p>
            <a:r>
              <a:rPr lang="fr-FR" dirty="0"/>
              <a:t>Comment savoir si on est couvert par une prévoyance ?</a:t>
            </a:r>
          </a:p>
        </p:txBody>
      </p:sp>
      <p:sp>
        <p:nvSpPr>
          <p:cNvPr id="3" name="Espace réservé du contenu 2">
            <a:extLst>
              <a:ext uri="{FF2B5EF4-FFF2-40B4-BE49-F238E27FC236}">
                <a16:creationId xmlns:a16="http://schemas.microsoft.com/office/drawing/2014/main" xmlns="" id="{EB88F827-65E2-4BF5-9603-FF29BB482FFB}"/>
              </a:ext>
            </a:extLst>
          </p:cNvPr>
          <p:cNvSpPr>
            <a:spLocks noGrp="1"/>
          </p:cNvSpPr>
          <p:nvPr>
            <p:ph idx="1"/>
          </p:nvPr>
        </p:nvSpPr>
        <p:spPr/>
        <p:txBody>
          <a:bodyPr>
            <a:normAutofit/>
          </a:bodyPr>
          <a:lstStyle/>
          <a:p>
            <a:pPr marL="0" indent="0" eaLnBrk="0" fontAlgn="base" hangingPunct="0">
              <a:buNone/>
            </a:pPr>
            <a:r>
              <a:rPr lang="fr-FR" sz="1800" dirty="0"/>
              <a:t>80% des salariés du privé sont couverts par des garanties prévoyance.</a:t>
            </a:r>
          </a:p>
          <a:p>
            <a:pPr marL="0" indent="0" eaLnBrk="0" fontAlgn="base" hangingPunct="0">
              <a:buNone/>
            </a:pPr>
            <a:r>
              <a:rPr lang="fr-FR" sz="1800" dirty="0"/>
              <a:t>Les garanties prévoyance arrêt de travail ou décès peuvent être souscrites à titre individuel ou collectif via votre entreprise.</a:t>
            </a:r>
          </a:p>
          <a:p>
            <a:pPr marL="0" indent="0" eaLnBrk="0" fontAlgn="base" hangingPunct="0">
              <a:buNone/>
            </a:pPr>
            <a:r>
              <a:rPr lang="fr-FR" sz="1800" dirty="0"/>
              <a:t>Pour savoir si vous êtes couverts : </a:t>
            </a:r>
          </a:p>
          <a:p>
            <a:pPr eaLnBrk="0" fontAlgn="base" hangingPunct="0">
              <a:buFontTx/>
              <a:buChar char="-"/>
            </a:pPr>
            <a:r>
              <a:rPr lang="fr-FR" sz="1800" dirty="0"/>
              <a:t>Rapprochez-vous de votre référent ressources humaines/administratif</a:t>
            </a:r>
          </a:p>
          <a:p>
            <a:pPr eaLnBrk="0" fontAlgn="base" hangingPunct="0">
              <a:buFontTx/>
              <a:buChar char="-"/>
            </a:pPr>
            <a:r>
              <a:rPr lang="fr-FR" sz="1800" dirty="0"/>
              <a:t>Vérifier sur la partie « Ressources humaines » du site intranet de votre entreprise</a:t>
            </a:r>
          </a:p>
          <a:p>
            <a:pPr eaLnBrk="0" fontAlgn="base" hangingPunct="0">
              <a:buFontTx/>
              <a:buChar char="-"/>
            </a:pPr>
            <a:r>
              <a:rPr lang="fr-FR" sz="1800" dirty="0"/>
              <a:t>A défaut, regardez sur votre bulletin de paie si vous versez cotisation de prévoyance en plus de celle pour la complémentaire santé</a:t>
            </a:r>
          </a:p>
          <a:p>
            <a:pPr marL="0" indent="0" eaLnBrk="0" fontAlgn="base" hangingPunct="0">
              <a:buNone/>
            </a:pPr>
            <a:r>
              <a:rPr lang="fr-FR" sz="1800" dirty="0"/>
              <a:t>En principe, votre employeur a l’obligation de vous remettre une notice d’information décrivant les garanties de votre couverture prévoyance au moment de votre embauche ou à l’occasion de la modification de votre niveau de couverture.</a:t>
            </a:r>
          </a:p>
          <a:p>
            <a:pPr marL="0" indent="0" eaLnBrk="0" fontAlgn="base" hangingPunct="0">
              <a:buNone/>
            </a:pPr>
            <a:r>
              <a:rPr lang="fr-FR" sz="1800" dirty="0"/>
              <a:t>Les principaux organismes de prévoyance sont AG2R La Mondiale, Malakoff Humanis, </a:t>
            </a:r>
            <a:r>
              <a:rPr lang="fr-FR" sz="1800" dirty="0" err="1"/>
              <a:t>klésia</a:t>
            </a:r>
            <a:r>
              <a:rPr lang="fr-FR" sz="1800" dirty="0"/>
              <a:t>, Audiens, Pro BTP, MUTEX.</a:t>
            </a:r>
          </a:p>
        </p:txBody>
      </p:sp>
      <p:sp>
        <p:nvSpPr>
          <p:cNvPr id="4" name="Espace réservé du numéro de diapositive 3">
            <a:extLst>
              <a:ext uri="{FF2B5EF4-FFF2-40B4-BE49-F238E27FC236}">
                <a16:creationId xmlns:a16="http://schemas.microsoft.com/office/drawing/2014/main" xmlns="" id="{3CD4E4C9-9026-4DEC-AE11-3DCF21A62DAB}"/>
              </a:ext>
            </a:extLst>
          </p:cNvPr>
          <p:cNvSpPr>
            <a:spLocks noGrp="1"/>
          </p:cNvSpPr>
          <p:nvPr>
            <p:ph type="sldNum" sz="quarter" idx="12"/>
          </p:nvPr>
        </p:nvSpPr>
        <p:spPr/>
        <p:txBody>
          <a:bodyPr/>
          <a:lstStyle/>
          <a:p>
            <a:fld id="{4B86ACFE-3D70-4B7C-84D4-30F926FEA924}" type="slidenum">
              <a:rPr lang="fr-FR" smtClean="0"/>
              <a:t>3</a:t>
            </a:fld>
            <a:endParaRPr lang="fr-FR"/>
          </a:p>
        </p:txBody>
      </p:sp>
    </p:spTree>
    <p:extLst>
      <p:ext uri="{BB962C8B-B14F-4D97-AF65-F5344CB8AC3E}">
        <p14:creationId xmlns:p14="http://schemas.microsoft.com/office/powerpoint/2010/main" val="239473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Espace réservé du numéro de diapositive 36"/>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BABE5E0-4F76-41DB-91A4-81BD85EAE3C2}" type="slidenum">
              <a:rPr lang="fr-FR" altLang="fr-FR">
                <a:solidFill>
                  <a:srgbClr val="898989"/>
                </a:solidFill>
              </a:rPr>
              <a:pPr eaLnBrk="1" hangingPunct="1"/>
              <a:t>4</a:t>
            </a:fld>
            <a:endParaRPr lang="fr-FR" altLang="fr-FR">
              <a:solidFill>
                <a:srgbClr val="898989"/>
              </a:solidFill>
            </a:endParaRPr>
          </a:p>
        </p:txBody>
      </p:sp>
      <p:grpSp>
        <p:nvGrpSpPr>
          <p:cNvPr id="4099" name="Group 70"/>
          <p:cNvGrpSpPr>
            <a:grpSpLocks/>
          </p:cNvGrpSpPr>
          <p:nvPr/>
        </p:nvGrpSpPr>
        <p:grpSpPr bwMode="auto">
          <a:xfrm>
            <a:off x="1631950" y="2565401"/>
            <a:ext cx="9036050" cy="2919413"/>
            <a:chOff x="68" y="1616"/>
            <a:chExt cx="5692" cy="1839"/>
          </a:xfrm>
        </p:grpSpPr>
        <p:grpSp>
          <p:nvGrpSpPr>
            <p:cNvPr id="4139" name="Group 71"/>
            <p:cNvGrpSpPr>
              <a:grpSpLocks/>
            </p:cNvGrpSpPr>
            <p:nvPr/>
          </p:nvGrpSpPr>
          <p:grpSpPr bwMode="auto">
            <a:xfrm>
              <a:off x="68" y="1616"/>
              <a:ext cx="5692" cy="1839"/>
              <a:chOff x="53" y="1071"/>
              <a:chExt cx="6640" cy="2490"/>
            </a:xfrm>
          </p:grpSpPr>
          <p:sp>
            <p:nvSpPr>
              <p:cNvPr id="4146" name="Line 72"/>
              <p:cNvSpPr>
                <a:spLocks noChangeShapeType="1"/>
              </p:cNvSpPr>
              <p:nvPr/>
            </p:nvSpPr>
            <p:spPr bwMode="auto">
              <a:xfrm>
                <a:off x="741"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47" name="Line 73"/>
              <p:cNvSpPr>
                <a:spLocks noChangeShapeType="1"/>
              </p:cNvSpPr>
              <p:nvPr/>
            </p:nvSpPr>
            <p:spPr bwMode="auto">
              <a:xfrm>
                <a:off x="930"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48" name="Text Box 74"/>
              <p:cNvSpPr txBox="1">
                <a:spLocks noChangeArrowheads="1"/>
              </p:cNvSpPr>
              <p:nvPr/>
            </p:nvSpPr>
            <p:spPr bwMode="auto">
              <a:xfrm>
                <a:off x="522"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latin typeface="Tahoma" panose="020B0604030504040204" pitchFamily="34" charset="0"/>
                  </a:rPr>
                  <a:t>4 j</a:t>
                </a:r>
              </a:p>
            </p:txBody>
          </p:sp>
          <p:sp>
            <p:nvSpPr>
              <p:cNvPr id="4149" name="Text Box 75"/>
              <p:cNvSpPr txBox="1">
                <a:spLocks noChangeArrowheads="1"/>
              </p:cNvSpPr>
              <p:nvPr/>
            </p:nvSpPr>
            <p:spPr bwMode="auto">
              <a:xfrm>
                <a:off x="839"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latin typeface="Tahoma" panose="020B0604030504040204" pitchFamily="34" charset="0"/>
                  </a:rPr>
                  <a:t>8 j</a:t>
                </a:r>
              </a:p>
            </p:txBody>
          </p:sp>
          <p:sp>
            <p:nvSpPr>
              <p:cNvPr id="4150" name="Text Box 76"/>
              <p:cNvSpPr txBox="1">
                <a:spLocks noChangeArrowheads="1"/>
              </p:cNvSpPr>
              <p:nvPr/>
            </p:nvSpPr>
            <p:spPr bwMode="auto">
              <a:xfrm>
                <a:off x="2755"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latin typeface="Tahoma" panose="020B0604030504040204" pitchFamily="34" charset="0"/>
                  </a:rPr>
                  <a:t>34 j</a:t>
                </a:r>
              </a:p>
            </p:txBody>
          </p:sp>
          <p:sp>
            <p:nvSpPr>
              <p:cNvPr id="4151" name="Text Box 77"/>
              <p:cNvSpPr txBox="1">
                <a:spLocks noChangeArrowheads="1"/>
              </p:cNvSpPr>
              <p:nvPr/>
            </p:nvSpPr>
            <p:spPr bwMode="auto">
              <a:xfrm>
                <a:off x="4870"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latin typeface="Tahoma" panose="020B0604030504040204" pitchFamily="34" charset="0"/>
                  </a:rPr>
                  <a:t>64 j</a:t>
                </a:r>
              </a:p>
            </p:txBody>
          </p:sp>
          <p:sp>
            <p:nvSpPr>
              <p:cNvPr id="4152" name="Line 78"/>
              <p:cNvSpPr>
                <a:spLocks noChangeShapeType="1"/>
              </p:cNvSpPr>
              <p:nvPr/>
            </p:nvSpPr>
            <p:spPr bwMode="auto">
              <a:xfrm>
                <a:off x="2915"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53" name="Line 79"/>
              <p:cNvSpPr>
                <a:spLocks noChangeShapeType="1"/>
              </p:cNvSpPr>
              <p:nvPr/>
            </p:nvSpPr>
            <p:spPr bwMode="auto">
              <a:xfrm>
                <a:off x="5033"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grpSp>
            <p:nvGrpSpPr>
              <p:cNvPr id="4154" name="Group 80"/>
              <p:cNvGrpSpPr>
                <a:grpSpLocks/>
              </p:cNvGrpSpPr>
              <p:nvPr/>
            </p:nvGrpSpPr>
            <p:grpSpPr bwMode="auto">
              <a:xfrm>
                <a:off x="53" y="1071"/>
                <a:ext cx="6640" cy="2087"/>
                <a:chOff x="53" y="1071"/>
                <a:chExt cx="6640" cy="2087"/>
              </a:xfrm>
            </p:grpSpPr>
            <p:grpSp>
              <p:nvGrpSpPr>
                <p:cNvPr id="4155" name="Group 81"/>
                <p:cNvGrpSpPr>
                  <a:grpSpLocks/>
                </p:cNvGrpSpPr>
                <p:nvPr/>
              </p:nvGrpSpPr>
              <p:grpSpPr bwMode="auto">
                <a:xfrm>
                  <a:off x="521" y="1071"/>
                  <a:ext cx="6172" cy="2087"/>
                  <a:chOff x="476" y="1298"/>
                  <a:chExt cx="5595" cy="2114"/>
                </a:xfrm>
              </p:grpSpPr>
              <p:sp>
                <p:nvSpPr>
                  <p:cNvPr id="4159" name="Line 82"/>
                  <p:cNvSpPr>
                    <a:spLocks noChangeShapeType="1"/>
                  </p:cNvSpPr>
                  <p:nvPr/>
                </p:nvSpPr>
                <p:spPr bwMode="auto">
                  <a:xfrm flipV="1">
                    <a:off x="476" y="1298"/>
                    <a:ext cx="0" cy="2114"/>
                  </a:xfrm>
                  <a:prstGeom prst="line">
                    <a:avLst/>
                  </a:prstGeom>
                  <a:noFill/>
                  <a:ln w="127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60" name="Line 83"/>
                  <p:cNvSpPr>
                    <a:spLocks noChangeShapeType="1"/>
                  </p:cNvSpPr>
                  <p:nvPr/>
                </p:nvSpPr>
                <p:spPr bwMode="auto">
                  <a:xfrm flipV="1">
                    <a:off x="476" y="3353"/>
                    <a:ext cx="5595" cy="3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grpSp>
            <p:sp>
              <p:nvSpPr>
                <p:cNvPr id="4156" name="Text Box 84"/>
                <p:cNvSpPr txBox="1">
                  <a:spLocks noChangeArrowheads="1"/>
                </p:cNvSpPr>
                <p:nvPr/>
              </p:nvSpPr>
              <p:spPr bwMode="auto">
                <a:xfrm>
                  <a:off x="53" y="1193"/>
                  <a:ext cx="339"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90%</a:t>
                  </a:r>
                </a:p>
              </p:txBody>
            </p:sp>
            <p:sp>
              <p:nvSpPr>
                <p:cNvPr id="4157" name="Line 85"/>
                <p:cNvSpPr>
                  <a:spLocks noChangeShapeType="1"/>
                </p:cNvSpPr>
                <p:nvPr/>
              </p:nvSpPr>
              <p:spPr bwMode="auto">
                <a:xfrm>
                  <a:off x="458" y="1295"/>
                  <a:ext cx="6156" cy="3"/>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58" name="Line 87"/>
                <p:cNvSpPr>
                  <a:spLocks noChangeShapeType="1"/>
                </p:cNvSpPr>
                <p:nvPr/>
              </p:nvSpPr>
              <p:spPr bwMode="auto">
                <a:xfrm flipV="1">
                  <a:off x="392" y="1887"/>
                  <a:ext cx="6222" cy="38"/>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sp>
          <p:nvSpPr>
            <p:cNvPr id="4140" name="Rectangle 89"/>
            <p:cNvSpPr>
              <a:spLocks noChangeArrowheads="1"/>
            </p:cNvSpPr>
            <p:nvPr/>
          </p:nvSpPr>
          <p:spPr bwMode="auto">
            <a:xfrm>
              <a:off x="626" y="1784"/>
              <a:ext cx="1891" cy="703"/>
            </a:xfrm>
            <a:prstGeom prst="rect">
              <a:avLst/>
            </a:prstGeom>
            <a:solidFill>
              <a:srgbClr val="66FF66"/>
            </a:solidFill>
            <a:ln w="12700">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2400">
                <a:solidFill>
                  <a:srgbClr val="FFFF66"/>
                </a:solidFill>
                <a:latin typeface="Times New Roman" panose="02020603050405020304" pitchFamily="18" charset="0"/>
              </a:endParaRPr>
            </a:p>
          </p:txBody>
        </p:sp>
        <p:grpSp>
          <p:nvGrpSpPr>
            <p:cNvPr id="4141" name="Group 91"/>
            <p:cNvGrpSpPr>
              <a:grpSpLocks/>
            </p:cNvGrpSpPr>
            <p:nvPr/>
          </p:nvGrpSpPr>
          <p:grpSpPr bwMode="auto">
            <a:xfrm>
              <a:off x="625" y="2479"/>
              <a:ext cx="5135" cy="655"/>
              <a:chOff x="703" y="2239"/>
              <a:chExt cx="4808" cy="886"/>
            </a:xfrm>
          </p:grpSpPr>
          <p:grpSp>
            <p:nvGrpSpPr>
              <p:cNvPr id="4142" name="Group 92"/>
              <p:cNvGrpSpPr>
                <a:grpSpLocks/>
              </p:cNvGrpSpPr>
              <p:nvPr/>
            </p:nvGrpSpPr>
            <p:grpSpPr bwMode="auto">
              <a:xfrm>
                <a:off x="703" y="2239"/>
                <a:ext cx="1816" cy="886"/>
                <a:chOff x="703" y="2917"/>
                <a:chExt cx="1692" cy="933"/>
              </a:xfrm>
            </p:grpSpPr>
            <p:sp>
              <p:nvSpPr>
                <p:cNvPr id="152669" name="Rectangle 93"/>
                <p:cNvSpPr>
                  <a:spLocks noChangeArrowheads="1"/>
                </p:cNvSpPr>
                <p:nvPr/>
              </p:nvSpPr>
              <p:spPr bwMode="auto">
                <a:xfrm>
                  <a:off x="703" y="2917"/>
                  <a:ext cx="1653" cy="933"/>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rgbClr val="FF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ltLang="fr-FR" sz="2400" dirty="0">
                    <a:solidFill>
                      <a:srgbClr val="FFFF66"/>
                    </a:solidFill>
                    <a:latin typeface="Times New Roman" pitchFamily="18" charset="0"/>
                  </a:endParaRPr>
                </a:p>
              </p:txBody>
            </p:sp>
            <p:sp>
              <p:nvSpPr>
                <p:cNvPr id="152670" name="Text Box 94"/>
                <p:cNvSpPr txBox="1">
                  <a:spLocks noChangeArrowheads="1"/>
                </p:cNvSpPr>
                <p:nvPr/>
              </p:nvSpPr>
              <p:spPr bwMode="auto">
                <a:xfrm>
                  <a:off x="742" y="3248"/>
                  <a:ext cx="1653" cy="331"/>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fr-FR" altLang="fr-FR" dirty="0"/>
                    <a:t>Sécurité sociale : 50% du brut</a:t>
                  </a:r>
                </a:p>
              </p:txBody>
            </p:sp>
          </p:grpSp>
          <p:sp>
            <p:nvSpPr>
              <p:cNvPr id="152671" name="AutoShape 95"/>
              <p:cNvSpPr>
                <a:spLocks noChangeArrowheads="1"/>
              </p:cNvSpPr>
              <p:nvPr/>
            </p:nvSpPr>
            <p:spPr bwMode="auto">
              <a:xfrm>
                <a:off x="4830" y="2252"/>
                <a:ext cx="681" cy="860"/>
              </a:xfrm>
              <a:prstGeom prst="rightArrow">
                <a:avLst>
                  <a:gd name="adj1" fmla="val 50000"/>
                  <a:gd name="adj2" fmla="val 25000"/>
                </a:avLst>
              </a:prstGeom>
              <a:solidFill>
                <a:schemeClr val="accent1">
                  <a:lumMod val="40000"/>
                  <a:lumOff val="60000"/>
                </a:scheme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p>
            </p:txBody>
          </p:sp>
        </p:grpSp>
      </p:grpSp>
      <p:grpSp>
        <p:nvGrpSpPr>
          <p:cNvPr id="152674" name="Group 98"/>
          <p:cNvGrpSpPr>
            <a:grpSpLocks/>
          </p:cNvGrpSpPr>
          <p:nvPr/>
        </p:nvGrpSpPr>
        <p:grpSpPr bwMode="auto">
          <a:xfrm>
            <a:off x="5519738" y="3429001"/>
            <a:ext cx="2881312" cy="504825"/>
            <a:chOff x="3152" y="2205"/>
            <a:chExt cx="1497" cy="227"/>
          </a:xfrm>
        </p:grpSpPr>
        <p:sp>
          <p:nvSpPr>
            <p:cNvPr id="4137" name="Rectangle 99"/>
            <p:cNvSpPr>
              <a:spLocks noChangeArrowheads="1"/>
            </p:cNvSpPr>
            <p:nvPr/>
          </p:nvSpPr>
          <p:spPr bwMode="auto">
            <a:xfrm>
              <a:off x="3152" y="2205"/>
              <a:ext cx="1497" cy="227"/>
            </a:xfrm>
            <a:prstGeom prst="rect">
              <a:avLst/>
            </a:prstGeom>
            <a:solidFill>
              <a:srgbClr val="66FF66"/>
            </a:solidFill>
            <a:ln w="12700">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2400">
                <a:solidFill>
                  <a:srgbClr val="FFFF66"/>
                </a:solidFill>
                <a:latin typeface="Times New Roman" panose="02020603050405020304" pitchFamily="18" charset="0"/>
              </a:endParaRPr>
            </a:p>
          </p:txBody>
        </p:sp>
        <p:sp>
          <p:nvSpPr>
            <p:cNvPr id="4138" name="Text Box 100"/>
            <p:cNvSpPr txBox="1">
              <a:spLocks noChangeArrowheads="1"/>
            </p:cNvSpPr>
            <p:nvPr/>
          </p:nvSpPr>
          <p:spPr bwMode="auto">
            <a:xfrm>
              <a:off x="3163" y="2233"/>
              <a:ext cx="1460" cy="166"/>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fr-FR" altLang="fr-FR" sz="1800" dirty="0"/>
                <a:t>Employeur 16,6% du brut</a:t>
              </a:r>
            </a:p>
          </p:txBody>
        </p:sp>
      </p:grpSp>
      <p:sp>
        <p:nvSpPr>
          <p:cNvPr id="49" name="Accolade fermante 48"/>
          <p:cNvSpPr/>
          <p:nvPr/>
        </p:nvSpPr>
        <p:spPr>
          <a:xfrm rot="16200000">
            <a:off x="7723982" y="-1012031"/>
            <a:ext cx="493713" cy="4892675"/>
          </a:xfrm>
          <a:prstGeom prst="rightBrace">
            <a:avLst/>
          </a:prstGeom>
          <a:ln>
            <a:solidFill>
              <a:srgbClr val="C00000"/>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fr-FR"/>
          </a:p>
        </p:txBody>
      </p:sp>
      <p:grpSp>
        <p:nvGrpSpPr>
          <p:cNvPr id="4103" name="Groupe 1"/>
          <p:cNvGrpSpPr>
            <a:grpSpLocks/>
          </p:cNvGrpSpPr>
          <p:nvPr/>
        </p:nvGrpSpPr>
        <p:grpSpPr bwMode="auto">
          <a:xfrm>
            <a:off x="2236788" y="1681164"/>
            <a:ext cx="6062662" cy="884237"/>
            <a:chOff x="712788" y="1609403"/>
            <a:chExt cx="6062662" cy="883493"/>
          </a:xfrm>
        </p:grpSpPr>
        <p:sp>
          <p:nvSpPr>
            <p:cNvPr id="8" name="Accolade fermante 7"/>
            <p:cNvSpPr/>
            <p:nvPr/>
          </p:nvSpPr>
          <p:spPr>
            <a:xfrm rot="16200000">
              <a:off x="2067960" y="565119"/>
              <a:ext cx="572605" cy="3282950"/>
            </a:xfrm>
            <a:prstGeom prst="rightBrace">
              <a:avLst/>
            </a:prstGeom>
            <a:ln>
              <a:solidFill>
                <a:schemeClr val="tx1"/>
              </a:solidFill>
            </a:ln>
          </p:spPr>
          <p:style>
            <a:lnRef idx="3">
              <a:schemeClr val="accent1"/>
            </a:lnRef>
            <a:fillRef idx="0">
              <a:schemeClr val="accent1"/>
            </a:fillRef>
            <a:effectRef idx="2">
              <a:schemeClr val="accent1"/>
            </a:effectRef>
            <a:fontRef idx="minor">
              <a:schemeClr val="tx1"/>
            </a:fontRef>
          </p:style>
          <p:txBody>
            <a:bodyPr anchor="ctr"/>
            <a:lstStyle/>
            <a:p>
              <a:pPr algn="ctr">
                <a:defRPr/>
              </a:pPr>
              <a:endParaRPr lang="fr-FR"/>
            </a:p>
          </p:txBody>
        </p:sp>
        <p:sp>
          <p:nvSpPr>
            <p:cNvPr id="48" name="Accolade fermante 47"/>
            <p:cNvSpPr/>
            <p:nvPr/>
          </p:nvSpPr>
          <p:spPr>
            <a:xfrm rot="16200000">
              <a:off x="5109601" y="827047"/>
              <a:ext cx="551985" cy="2779712"/>
            </a:xfrm>
            <a:prstGeom prst="rightBrace">
              <a:avLst/>
            </a:prstGeom>
            <a:ln/>
          </p:spPr>
          <p:style>
            <a:lnRef idx="3">
              <a:schemeClr val="dk1"/>
            </a:lnRef>
            <a:fillRef idx="0">
              <a:schemeClr val="dk1"/>
            </a:fillRef>
            <a:effectRef idx="2">
              <a:schemeClr val="dk1"/>
            </a:effectRef>
            <a:fontRef idx="minor">
              <a:schemeClr val="tx1"/>
            </a:fontRef>
          </p:style>
          <p:txBody>
            <a:bodyPr anchor="ctr"/>
            <a:lstStyle/>
            <a:p>
              <a:pPr algn="ctr">
                <a:defRPr/>
              </a:pPr>
              <a:endParaRPr lang="fr-FR"/>
            </a:p>
          </p:txBody>
        </p:sp>
        <p:sp>
          <p:nvSpPr>
            <p:cNvPr id="4135" name="ZoneTexte 8"/>
            <p:cNvSpPr txBox="1">
              <a:spLocks noChangeArrowheads="1"/>
            </p:cNvSpPr>
            <p:nvPr/>
          </p:nvSpPr>
          <p:spPr bwMode="auto">
            <a:xfrm>
              <a:off x="872058" y="1609403"/>
              <a:ext cx="2763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1</a:t>
              </a:r>
              <a:r>
                <a:rPr lang="fr-FR" altLang="fr-FR" sz="1400" b="1" baseline="30000" dirty="0">
                  <a:solidFill>
                    <a:srgbClr val="C00000"/>
                  </a:solidFill>
                </a:rPr>
                <a:t>ère</a:t>
              </a:r>
              <a:r>
                <a:rPr lang="fr-FR" altLang="fr-FR" sz="1400" b="1" dirty="0">
                  <a:solidFill>
                    <a:srgbClr val="C00000"/>
                  </a:solidFill>
                </a:rPr>
                <a:t> période de maintien de salaire</a:t>
              </a:r>
            </a:p>
          </p:txBody>
        </p:sp>
        <p:sp>
          <p:nvSpPr>
            <p:cNvPr id="4136" name="ZoneTexte 50"/>
            <p:cNvSpPr txBox="1">
              <a:spLocks noChangeArrowheads="1"/>
            </p:cNvSpPr>
            <p:nvPr/>
          </p:nvSpPr>
          <p:spPr bwMode="auto">
            <a:xfrm>
              <a:off x="3892550" y="1609403"/>
              <a:ext cx="2882900" cy="307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2</a:t>
              </a:r>
              <a:r>
                <a:rPr lang="fr-FR" altLang="fr-FR" sz="1400" b="1" baseline="30000" dirty="0">
                  <a:solidFill>
                    <a:srgbClr val="C00000"/>
                  </a:solidFill>
                </a:rPr>
                <a:t>ème</a:t>
              </a:r>
              <a:r>
                <a:rPr lang="fr-FR" altLang="fr-FR" sz="1400" b="1" dirty="0">
                  <a:solidFill>
                    <a:srgbClr val="C00000"/>
                  </a:solidFill>
                </a:rPr>
                <a:t> période de maintien de salaire</a:t>
              </a:r>
            </a:p>
          </p:txBody>
        </p:sp>
      </p:grpSp>
      <p:sp>
        <p:nvSpPr>
          <p:cNvPr id="4104" name="ZoneTexte 51"/>
          <p:cNvSpPr txBox="1">
            <a:spLocks noChangeArrowheads="1"/>
          </p:cNvSpPr>
          <p:nvPr/>
        </p:nvSpPr>
        <p:spPr bwMode="auto">
          <a:xfrm>
            <a:off x="7175501" y="860426"/>
            <a:ext cx="181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Garantie Incapacité</a:t>
            </a:r>
          </a:p>
        </p:txBody>
      </p:sp>
      <p:sp>
        <p:nvSpPr>
          <p:cNvPr id="42" name="Rectangle 89"/>
          <p:cNvSpPr>
            <a:spLocks noChangeArrowheads="1"/>
          </p:cNvSpPr>
          <p:nvPr/>
        </p:nvSpPr>
        <p:spPr bwMode="auto">
          <a:xfrm>
            <a:off x="2279578" y="2673267"/>
            <a:ext cx="236611" cy="2303794"/>
          </a:xfrm>
          <a:prstGeom prst="rect">
            <a:avLst/>
          </a:prstGeom>
          <a:solidFill>
            <a:srgbClr val="C00000"/>
          </a:solidFill>
          <a:ln w="12700">
            <a:solidFill>
              <a:srgbClr val="C00000"/>
            </a:solidFill>
            <a:miter lim="800000"/>
            <a:headEnd/>
            <a:tailEnd/>
          </a:ln>
          <a:effectLst>
            <a:glow rad="139700">
              <a:schemeClr val="accent2">
                <a:satMod val="175000"/>
                <a:alpha val="40000"/>
              </a:schemeClr>
            </a:glow>
            <a:outerShdw dist="35921" dir="2700000" algn="ctr" rotWithShape="0">
              <a:schemeClr val="bg2"/>
            </a:outerShdw>
          </a:effectLst>
        </p:spPr>
        <p:txBody>
          <a:bodyPr vert="vert270" wrap="none" anchor="ctr"/>
          <a:lstStyle/>
          <a:p>
            <a:pPr algn="ctr">
              <a:defRPr/>
            </a:pPr>
            <a:endParaRPr lang="fr-FR" altLang="fr-FR" sz="1100" b="1" dirty="0">
              <a:cs typeface="Calibri" panose="020F0502020204030204" pitchFamily="34" charset="0"/>
            </a:endParaRPr>
          </a:p>
        </p:txBody>
      </p:sp>
      <p:sp>
        <p:nvSpPr>
          <p:cNvPr id="4108" name="Text Box 84"/>
          <p:cNvSpPr txBox="1">
            <a:spLocks noChangeArrowheads="1"/>
          </p:cNvSpPr>
          <p:nvPr/>
        </p:nvSpPr>
        <p:spPr bwMode="auto">
          <a:xfrm>
            <a:off x="1558925" y="2432051"/>
            <a:ext cx="6238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t>100%</a:t>
            </a:r>
          </a:p>
        </p:txBody>
      </p:sp>
      <p:sp>
        <p:nvSpPr>
          <p:cNvPr id="4109" name="Text Box 84"/>
          <p:cNvSpPr txBox="1">
            <a:spLocks noChangeArrowheads="1"/>
          </p:cNvSpPr>
          <p:nvPr/>
        </p:nvSpPr>
        <p:spPr bwMode="auto">
          <a:xfrm>
            <a:off x="3432175" y="2276476"/>
            <a:ext cx="113665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10" name="Text Box 84"/>
          <p:cNvSpPr txBox="1">
            <a:spLocks noChangeArrowheads="1"/>
          </p:cNvSpPr>
          <p:nvPr/>
        </p:nvSpPr>
        <p:spPr bwMode="auto">
          <a:xfrm>
            <a:off x="6397625" y="2276476"/>
            <a:ext cx="1498600" cy="277813"/>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11" name="ZoneTexte 9"/>
          <p:cNvSpPr txBox="1">
            <a:spLocks noChangeArrowheads="1"/>
          </p:cNvSpPr>
          <p:nvPr/>
        </p:nvSpPr>
        <p:spPr bwMode="auto">
          <a:xfrm>
            <a:off x="4727575" y="692150"/>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4112" name="ZoneTexte 10"/>
          <p:cNvSpPr txBox="1">
            <a:spLocks noChangeArrowheads="1"/>
          </p:cNvSpPr>
          <p:nvPr/>
        </p:nvSpPr>
        <p:spPr bwMode="auto">
          <a:xfrm>
            <a:off x="466344" y="188913"/>
            <a:ext cx="113202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b="1" dirty="0"/>
              <a:t>LES NIVEAUX D’INDEMNISATION PAR LA SECURITE SOCIALE, L’EMPLOYEUR ET LA PREVOYANCE </a:t>
            </a:r>
          </a:p>
          <a:p>
            <a:pPr algn="ctr" eaLnBrk="1" hangingPunct="1">
              <a:spcBef>
                <a:spcPct val="0"/>
              </a:spcBef>
              <a:buFontTx/>
              <a:buNone/>
            </a:pPr>
            <a:r>
              <a:rPr lang="fr-FR" altLang="fr-FR" sz="1800" b="1" dirty="0">
                <a:solidFill>
                  <a:srgbClr val="C00000"/>
                </a:solidFill>
              </a:rPr>
              <a:t>AVANT LES MESURES EXCEPTIONNELLES LIEES AU COVID-19 </a:t>
            </a:r>
          </a:p>
        </p:txBody>
      </p:sp>
      <p:sp>
        <p:nvSpPr>
          <p:cNvPr id="4113" name="ZoneTexte 11"/>
          <p:cNvSpPr txBox="1">
            <a:spLocks noChangeArrowheads="1"/>
          </p:cNvSpPr>
          <p:nvPr/>
        </p:nvSpPr>
        <p:spPr bwMode="auto">
          <a:xfrm>
            <a:off x="2227263" y="5805488"/>
            <a:ext cx="81899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800" dirty="0"/>
              <a:t>Exemple d’un salarié ayant l’ancienneté minimale requise d’un an (hors accident du travail, maladie professionnelle ou congés maternité, paternité ou d’adoption)</a:t>
            </a:r>
          </a:p>
        </p:txBody>
      </p:sp>
      <p:sp>
        <p:nvSpPr>
          <p:cNvPr id="4114" name="Text Box 97"/>
          <p:cNvSpPr txBox="1">
            <a:spLocks noChangeArrowheads="1"/>
          </p:cNvSpPr>
          <p:nvPr/>
        </p:nvSpPr>
        <p:spPr bwMode="auto">
          <a:xfrm>
            <a:off x="2921953" y="3141663"/>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Employeur :  40% du brut</a:t>
            </a:r>
          </a:p>
        </p:txBody>
      </p:sp>
      <p:sp>
        <p:nvSpPr>
          <p:cNvPr id="58" name="Rectangle 89"/>
          <p:cNvSpPr>
            <a:spLocks noChangeArrowheads="1"/>
          </p:cNvSpPr>
          <p:nvPr/>
        </p:nvSpPr>
        <p:spPr bwMode="auto">
          <a:xfrm>
            <a:off x="2270158" y="2565399"/>
            <a:ext cx="554997" cy="1331301"/>
          </a:xfrm>
          <a:prstGeom prst="rect">
            <a:avLst/>
          </a:prstGeom>
          <a:solidFill>
            <a:srgbClr val="C00000"/>
          </a:solidFill>
          <a:ln w="12700">
            <a:solidFill>
              <a:srgbClr val="C00000"/>
            </a:solidFill>
            <a:miter lim="800000"/>
            <a:headEnd/>
            <a:tailEnd/>
          </a:ln>
          <a:effectLst>
            <a:glow rad="139700">
              <a:schemeClr val="accent2">
                <a:satMod val="175000"/>
                <a:alpha val="40000"/>
              </a:schemeClr>
            </a:glow>
            <a:outerShdw dist="35921" dir="2700000" algn="ctr" rotWithShape="0">
              <a:schemeClr val="bg2"/>
            </a:outerShdw>
          </a:effectLst>
        </p:spPr>
        <p:txBody>
          <a:bodyPr vert="vert270" wrap="none" anchor="ctr"/>
          <a:lstStyle/>
          <a:p>
            <a:pPr algn="ctr">
              <a:defRPr/>
            </a:pPr>
            <a:endParaRPr lang="fr-FR" altLang="fr-FR" sz="1100" b="1" dirty="0">
              <a:cs typeface="Calibri" panose="020F0502020204030204" pitchFamily="34" charset="0"/>
            </a:endParaRPr>
          </a:p>
        </p:txBody>
      </p:sp>
      <p:sp>
        <p:nvSpPr>
          <p:cNvPr id="56" name="Rectangle 93"/>
          <p:cNvSpPr>
            <a:spLocks noChangeArrowheads="1"/>
          </p:cNvSpPr>
          <p:nvPr/>
        </p:nvSpPr>
        <p:spPr bwMode="auto">
          <a:xfrm>
            <a:off x="5543550" y="3933825"/>
            <a:ext cx="4681538" cy="1024478"/>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rgbClr val="FF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ltLang="fr-FR" sz="2400">
              <a:solidFill>
                <a:srgbClr val="FFFF66"/>
              </a:solidFill>
              <a:latin typeface="Times New Roman" pitchFamily="18" charset="0"/>
            </a:endParaRPr>
          </a:p>
        </p:txBody>
      </p:sp>
      <p:sp>
        <p:nvSpPr>
          <p:cNvPr id="57" name="Text Box 94"/>
          <p:cNvSpPr txBox="1">
            <a:spLocks noChangeArrowheads="1"/>
          </p:cNvSpPr>
          <p:nvPr/>
        </p:nvSpPr>
        <p:spPr bwMode="auto">
          <a:xfrm>
            <a:off x="5808664" y="4292600"/>
            <a:ext cx="3109911" cy="369332"/>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fr-FR" altLang="fr-FR" dirty="0"/>
              <a:t>Sécurité sociale : 50% du brut</a:t>
            </a:r>
          </a:p>
        </p:txBody>
      </p:sp>
      <p:sp>
        <p:nvSpPr>
          <p:cNvPr id="4120" name="Text Box 84"/>
          <p:cNvSpPr txBox="1">
            <a:spLocks noChangeArrowheads="1"/>
          </p:cNvSpPr>
          <p:nvPr/>
        </p:nvSpPr>
        <p:spPr bwMode="auto">
          <a:xfrm>
            <a:off x="8918575" y="3573464"/>
            <a:ext cx="1498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a:t>50% brut</a:t>
            </a:r>
          </a:p>
        </p:txBody>
      </p:sp>
      <p:sp>
        <p:nvSpPr>
          <p:cNvPr id="52" name="Rectangle 99"/>
          <p:cNvSpPr>
            <a:spLocks noChangeArrowheads="1"/>
          </p:cNvSpPr>
          <p:nvPr/>
        </p:nvSpPr>
        <p:spPr bwMode="auto">
          <a:xfrm>
            <a:off x="2825356" y="2565401"/>
            <a:ext cx="2699145" cy="225415"/>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a:solidFill>
                <a:srgbClr val="FFFF66"/>
              </a:solidFill>
              <a:latin typeface="Times New Roman" pitchFamily="18" charset="0"/>
            </a:endParaRPr>
          </a:p>
        </p:txBody>
      </p:sp>
      <p:sp>
        <p:nvSpPr>
          <p:cNvPr id="53" name="Rectangle 99"/>
          <p:cNvSpPr>
            <a:spLocks noChangeArrowheads="1"/>
          </p:cNvSpPr>
          <p:nvPr/>
        </p:nvSpPr>
        <p:spPr bwMode="auto">
          <a:xfrm>
            <a:off x="5519936" y="2565401"/>
            <a:ext cx="2890641" cy="864100"/>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dirty="0">
              <a:solidFill>
                <a:srgbClr val="FFFF66"/>
              </a:solidFill>
              <a:latin typeface="Times New Roman" pitchFamily="18" charset="0"/>
            </a:endParaRPr>
          </a:p>
        </p:txBody>
      </p:sp>
      <p:sp>
        <p:nvSpPr>
          <p:cNvPr id="54" name="Rectangle 99"/>
          <p:cNvSpPr>
            <a:spLocks noChangeArrowheads="1"/>
          </p:cNvSpPr>
          <p:nvPr/>
        </p:nvSpPr>
        <p:spPr bwMode="auto">
          <a:xfrm>
            <a:off x="8399796" y="2568089"/>
            <a:ext cx="1825292" cy="1364969"/>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dirty="0">
              <a:solidFill>
                <a:srgbClr val="FFFF66"/>
              </a:solidFill>
              <a:latin typeface="Times New Roman" pitchFamily="18" charset="0"/>
            </a:endParaRPr>
          </a:p>
        </p:txBody>
      </p:sp>
      <p:sp>
        <p:nvSpPr>
          <p:cNvPr id="4130" name="Line 85"/>
          <p:cNvSpPr>
            <a:spLocks noChangeShapeType="1"/>
          </p:cNvSpPr>
          <p:nvPr/>
        </p:nvSpPr>
        <p:spPr bwMode="auto">
          <a:xfrm flipV="1">
            <a:off x="2246314" y="2559050"/>
            <a:ext cx="8313737" cy="63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31" name="Text Box 84"/>
          <p:cNvSpPr txBox="1">
            <a:spLocks noChangeArrowheads="1"/>
          </p:cNvSpPr>
          <p:nvPr/>
        </p:nvSpPr>
        <p:spPr bwMode="auto">
          <a:xfrm>
            <a:off x="8845550" y="2276476"/>
            <a:ext cx="149860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32" name="Text Box 86"/>
          <p:cNvSpPr txBox="1">
            <a:spLocks noChangeArrowheads="1"/>
          </p:cNvSpPr>
          <p:nvPr/>
        </p:nvSpPr>
        <p:spPr bwMode="auto">
          <a:xfrm>
            <a:off x="1487488" y="3383281"/>
            <a:ext cx="7921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66,66%</a:t>
            </a:r>
          </a:p>
        </p:txBody>
      </p:sp>
      <p:sp>
        <p:nvSpPr>
          <p:cNvPr id="55" name="Text Box 97">
            <a:extLst>
              <a:ext uri="{FF2B5EF4-FFF2-40B4-BE49-F238E27FC236}">
                <a16:creationId xmlns:a16="http://schemas.microsoft.com/office/drawing/2014/main" xmlns="" id="{FE00BEB2-E589-4858-BC22-C33FBFD9CBEF}"/>
              </a:ext>
            </a:extLst>
          </p:cNvPr>
          <p:cNvSpPr txBox="1">
            <a:spLocks noChangeArrowheads="1"/>
          </p:cNvSpPr>
          <p:nvPr/>
        </p:nvSpPr>
        <p:spPr bwMode="auto">
          <a:xfrm>
            <a:off x="3910013" y="2493479"/>
            <a:ext cx="54244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chemeClr val="bg1"/>
                </a:solidFill>
              </a:rPr>
              <a:t>Champ potentiel de la prévoyance complémentaire</a:t>
            </a:r>
          </a:p>
        </p:txBody>
      </p:sp>
      <p:sp>
        <p:nvSpPr>
          <p:cNvPr id="59" name="ZoneTexte 58">
            <a:extLst>
              <a:ext uri="{FF2B5EF4-FFF2-40B4-BE49-F238E27FC236}">
                <a16:creationId xmlns:a16="http://schemas.microsoft.com/office/drawing/2014/main" xmlns="" id="{77AC6857-D036-42F9-A7D1-FE8060836C71}"/>
              </a:ext>
            </a:extLst>
          </p:cNvPr>
          <p:cNvSpPr txBox="1"/>
          <p:nvPr/>
        </p:nvSpPr>
        <p:spPr>
          <a:xfrm>
            <a:off x="151002" y="3613906"/>
            <a:ext cx="1942251" cy="3323987"/>
          </a:xfrm>
          <a:prstGeom prst="rect">
            <a:avLst/>
          </a:prstGeom>
          <a:noFill/>
          <a:ln w="19050">
            <a:solidFill>
              <a:schemeClr val="tx1"/>
            </a:solidFill>
            <a:prstDash val="sysDot"/>
          </a:ln>
        </p:spPr>
        <p:txBody>
          <a:bodyPr wrap="square" rtlCol="0">
            <a:spAutoFit/>
          </a:bodyPr>
          <a:lstStyle/>
          <a:p>
            <a:r>
              <a:rPr lang="fr-FR" sz="1400" b="1" dirty="0">
                <a:solidFill>
                  <a:srgbClr val="002060"/>
                </a:solidFill>
              </a:rPr>
              <a:t>Les mesures exceptionnelles COVID-19 prévoient :</a:t>
            </a:r>
          </a:p>
          <a:p>
            <a:pPr marL="285750" indent="-285750">
              <a:buFontTx/>
              <a:buChar char="-"/>
            </a:pPr>
            <a:r>
              <a:rPr lang="fr-FR" sz="1400" b="1" dirty="0">
                <a:solidFill>
                  <a:srgbClr val="002060"/>
                </a:solidFill>
              </a:rPr>
              <a:t>Une suppression des délais de carence </a:t>
            </a:r>
          </a:p>
          <a:p>
            <a:pPr marL="285750" indent="-285750">
              <a:buFontTx/>
              <a:buChar char="-"/>
            </a:pPr>
            <a:r>
              <a:rPr lang="fr-FR" sz="1400" b="1" dirty="0">
                <a:solidFill>
                  <a:srgbClr val="002060"/>
                </a:solidFill>
              </a:rPr>
              <a:t>Un suppression de l’ancienneté requise d’un an</a:t>
            </a:r>
          </a:p>
          <a:p>
            <a:pPr marL="285750" indent="-285750">
              <a:buFontTx/>
              <a:buChar char="-"/>
            </a:pPr>
            <a:r>
              <a:rPr lang="fr-FR" sz="1400" b="1" dirty="0">
                <a:solidFill>
                  <a:srgbClr val="C00000"/>
                </a:solidFill>
              </a:rPr>
              <a:t>Mais persistance une perte de salaire en l’absence d’une couverture prévoyance</a:t>
            </a:r>
          </a:p>
          <a:p>
            <a:pPr marL="285750" indent="-285750">
              <a:buFontTx/>
              <a:buChar char="-"/>
            </a:pPr>
            <a:endParaRPr lang="fr-FR" sz="1400" b="1" dirty="0">
              <a:solidFill>
                <a:srgbClr val="002060"/>
              </a:solidFill>
            </a:endParaRPr>
          </a:p>
        </p:txBody>
      </p:sp>
      <p:grpSp>
        <p:nvGrpSpPr>
          <p:cNvPr id="19" name="Groupe 18">
            <a:extLst>
              <a:ext uri="{FF2B5EF4-FFF2-40B4-BE49-F238E27FC236}">
                <a16:creationId xmlns:a16="http://schemas.microsoft.com/office/drawing/2014/main" xmlns="" id="{B3CB4849-777C-4DA9-A5B5-09A8D960D308}"/>
              </a:ext>
            </a:extLst>
          </p:cNvPr>
          <p:cNvGrpSpPr/>
          <p:nvPr/>
        </p:nvGrpSpPr>
        <p:grpSpPr>
          <a:xfrm>
            <a:off x="1836665" y="3491270"/>
            <a:ext cx="728313" cy="993623"/>
            <a:chOff x="1836665" y="3472982"/>
            <a:chExt cx="728313" cy="993623"/>
          </a:xfrm>
        </p:grpSpPr>
        <p:cxnSp>
          <p:nvCxnSpPr>
            <p:cNvPr id="5" name="Connecteur droit avec flèche 4">
              <a:extLst>
                <a:ext uri="{FF2B5EF4-FFF2-40B4-BE49-F238E27FC236}">
                  <a16:creationId xmlns:a16="http://schemas.microsoft.com/office/drawing/2014/main" xmlns="" id="{135A79D3-99AB-4A81-AE00-69DDE14D1AA1}"/>
                </a:ext>
              </a:extLst>
            </p:cNvPr>
            <p:cNvCxnSpPr>
              <a:cxnSpLocks/>
            </p:cNvCxnSpPr>
            <p:nvPr/>
          </p:nvCxnSpPr>
          <p:spPr>
            <a:xfrm flipV="1">
              <a:off x="1836665" y="3472982"/>
              <a:ext cx="728313" cy="9936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necteur droit avec flèche 60">
              <a:extLst>
                <a:ext uri="{FF2B5EF4-FFF2-40B4-BE49-F238E27FC236}">
                  <a16:creationId xmlns:a16="http://schemas.microsoft.com/office/drawing/2014/main" xmlns="" id="{F5AAAB90-B0DB-4F69-BA9E-E6AB7199ECFF}"/>
                </a:ext>
              </a:extLst>
            </p:cNvPr>
            <p:cNvCxnSpPr>
              <a:cxnSpLocks/>
            </p:cNvCxnSpPr>
            <p:nvPr/>
          </p:nvCxnSpPr>
          <p:spPr>
            <a:xfrm>
              <a:off x="1836665" y="4466604"/>
              <a:ext cx="530126"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062624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2674"/>
                                        </p:tgtEl>
                                        <p:attrNameLst>
                                          <p:attrName>style.visibility</p:attrName>
                                        </p:attrNameLst>
                                      </p:cBhvr>
                                      <p:to>
                                        <p:strVal val="visible"/>
                                      </p:to>
                                    </p:set>
                                    <p:anim calcmode="lin" valueType="num">
                                      <p:cBhvr additive="base">
                                        <p:cTn id="7" dur="500" fill="hold"/>
                                        <p:tgtEl>
                                          <p:spTgt spid="152674"/>
                                        </p:tgtEl>
                                        <p:attrNameLst>
                                          <p:attrName>ppt_x</p:attrName>
                                        </p:attrNameLst>
                                      </p:cBhvr>
                                      <p:tavLst>
                                        <p:tav tm="0">
                                          <p:val>
                                            <p:strVal val="#ppt_x"/>
                                          </p:val>
                                        </p:tav>
                                        <p:tav tm="100000">
                                          <p:val>
                                            <p:strVal val="#ppt_x"/>
                                          </p:val>
                                        </p:tav>
                                      </p:tavLst>
                                    </p:anim>
                                    <p:anim calcmode="lin" valueType="num">
                                      <p:cBhvr additive="base">
                                        <p:cTn id="8" dur="500" fill="hold"/>
                                        <p:tgtEl>
                                          <p:spTgt spid="152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93"/>
          <p:cNvSpPr>
            <a:spLocks noChangeArrowheads="1"/>
          </p:cNvSpPr>
          <p:nvPr/>
        </p:nvSpPr>
        <p:spPr bwMode="auto">
          <a:xfrm>
            <a:off x="6343649" y="3933825"/>
            <a:ext cx="4752973" cy="1047238"/>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rgbClr val="FF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ltLang="fr-FR" sz="2400">
              <a:solidFill>
                <a:srgbClr val="FFFF66"/>
              </a:solidFill>
              <a:latin typeface="Times New Roman" pitchFamily="18" charset="0"/>
            </a:endParaRPr>
          </a:p>
        </p:txBody>
      </p:sp>
      <p:sp>
        <p:nvSpPr>
          <p:cNvPr id="2" name="ZoneTexte 1">
            <a:extLst>
              <a:ext uri="{FF2B5EF4-FFF2-40B4-BE49-F238E27FC236}">
                <a16:creationId xmlns:a16="http://schemas.microsoft.com/office/drawing/2014/main" xmlns="" id="{5BF18305-EFA5-432A-A639-6B29148725CB}"/>
              </a:ext>
            </a:extLst>
          </p:cNvPr>
          <p:cNvSpPr txBox="1"/>
          <p:nvPr/>
        </p:nvSpPr>
        <p:spPr>
          <a:xfrm>
            <a:off x="214227" y="1010216"/>
            <a:ext cx="2233697" cy="2246769"/>
          </a:xfrm>
          <a:prstGeom prst="rect">
            <a:avLst/>
          </a:prstGeom>
          <a:noFill/>
          <a:ln w="19050">
            <a:solidFill>
              <a:schemeClr val="tx1"/>
            </a:solidFill>
            <a:prstDash val="sysDot"/>
          </a:ln>
        </p:spPr>
        <p:txBody>
          <a:bodyPr wrap="square" rtlCol="0">
            <a:spAutoFit/>
          </a:bodyPr>
          <a:lstStyle/>
          <a:p>
            <a:r>
              <a:rPr lang="fr-FR" sz="1400" b="1" dirty="0">
                <a:solidFill>
                  <a:srgbClr val="002060"/>
                </a:solidFill>
              </a:rPr>
              <a:t>Motifs et durée d’arrêts :</a:t>
            </a:r>
          </a:p>
          <a:p>
            <a:pPr marL="285750" indent="-285750">
              <a:buFontTx/>
              <a:buChar char="-"/>
            </a:pPr>
            <a:r>
              <a:rPr lang="fr-FR" sz="1400" b="1" dirty="0">
                <a:solidFill>
                  <a:srgbClr val="002060"/>
                </a:solidFill>
              </a:rPr>
              <a:t>Mesure d’isolement ou d’éviction  = 20 j</a:t>
            </a:r>
          </a:p>
          <a:p>
            <a:pPr marL="285750" indent="-285750">
              <a:buFontTx/>
              <a:buChar char="-"/>
            </a:pPr>
            <a:r>
              <a:rPr lang="fr-FR" sz="1400" b="1" dirty="0">
                <a:solidFill>
                  <a:srgbClr val="002060"/>
                </a:solidFill>
              </a:rPr>
              <a:t>Pers. risque élevée = 21 j d’arrêt initial </a:t>
            </a:r>
          </a:p>
          <a:p>
            <a:pPr marL="285750" indent="-285750">
              <a:buFontTx/>
              <a:buChar char="-"/>
            </a:pPr>
            <a:r>
              <a:rPr lang="fr-FR" sz="1400" b="1" dirty="0">
                <a:solidFill>
                  <a:srgbClr val="002060"/>
                </a:solidFill>
              </a:rPr>
              <a:t>Garde d’enfants d’un enfant de moins de 16 ans = jusqu’à la réouverture de l’établissement</a:t>
            </a:r>
          </a:p>
        </p:txBody>
      </p:sp>
      <p:sp>
        <p:nvSpPr>
          <p:cNvPr id="37" name="Espace réservé du numéro de diapositive 36"/>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BABE5E0-4F76-41DB-91A4-81BD85EAE3C2}" type="slidenum">
              <a:rPr lang="fr-FR" altLang="fr-FR">
                <a:solidFill>
                  <a:srgbClr val="898989"/>
                </a:solidFill>
              </a:rPr>
              <a:pPr eaLnBrk="1" hangingPunct="1"/>
              <a:t>5</a:t>
            </a:fld>
            <a:endParaRPr lang="fr-FR" altLang="fr-FR">
              <a:solidFill>
                <a:srgbClr val="898989"/>
              </a:solidFill>
            </a:endParaRPr>
          </a:p>
        </p:txBody>
      </p:sp>
      <p:grpSp>
        <p:nvGrpSpPr>
          <p:cNvPr id="4099" name="Group 70"/>
          <p:cNvGrpSpPr>
            <a:grpSpLocks/>
          </p:cNvGrpSpPr>
          <p:nvPr/>
        </p:nvGrpSpPr>
        <p:grpSpPr bwMode="auto">
          <a:xfrm>
            <a:off x="2595563" y="2565401"/>
            <a:ext cx="8872538" cy="2919413"/>
            <a:chOff x="171" y="1616"/>
            <a:chExt cx="5589" cy="1839"/>
          </a:xfrm>
        </p:grpSpPr>
        <p:grpSp>
          <p:nvGrpSpPr>
            <p:cNvPr id="4139" name="Group 71"/>
            <p:cNvGrpSpPr>
              <a:grpSpLocks/>
            </p:cNvGrpSpPr>
            <p:nvPr/>
          </p:nvGrpSpPr>
          <p:grpSpPr bwMode="auto">
            <a:xfrm>
              <a:off x="171" y="1616"/>
              <a:ext cx="5589" cy="1839"/>
              <a:chOff x="175" y="1071"/>
              <a:chExt cx="6518" cy="2490"/>
            </a:xfrm>
          </p:grpSpPr>
          <p:sp>
            <p:nvSpPr>
              <p:cNvPr id="4146" name="Line 72"/>
              <p:cNvSpPr>
                <a:spLocks noChangeShapeType="1"/>
              </p:cNvSpPr>
              <p:nvPr/>
            </p:nvSpPr>
            <p:spPr bwMode="auto">
              <a:xfrm>
                <a:off x="741"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47" name="Line 73"/>
              <p:cNvSpPr>
                <a:spLocks noChangeShapeType="1"/>
              </p:cNvSpPr>
              <p:nvPr/>
            </p:nvSpPr>
            <p:spPr bwMode="auto">
              <a:xfrm>
                <a:off x="930"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48" name="Text Box 74"/>
              <p:cNvSpPr txBox="1">
                <a:spLocks noChangeArrowheads="1"/>
              </p:cNvSpPr>
              <p:nvPr/>
            </p:nvSpPr>
            <p:spPr bwMode="auto">
              <a:xfrm>
                <a:off x="522"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latin typeface="Tahoma" panose="020B0604030504040204" pitchFamily="34" charset="0"/>
                  </a:rPr>
                  <a:t>4 j</a:t>
                </a:r>
              </a:p>
            </p:txBody>
          </p:sp>
          <p:sp>
            <p:nvSpPr>
              <p:cNvPr id="4149" name="Text Box 75"/>
              <p:cNvSpPr txBox="1">
                <a:spLocks noChangeArrowheads="1"/>
              </p:cNvSpPr>
              <p:nvPr/>
            </p:nvSpPr>
            <p:spPr bwMode="auto">
              <a:xfrm>
                <a:off x="839"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latin typeface="Tahoma" panose="020B0604030504040204" pitchFamily="34" charset="0"/>
                  </a:rPr>
                  <a:t>8 j</a:t>
                </a:r>
              </a:p>
            </p:txBody>
          </p:sp>
          <p:sp>
            <p:nvSpPr>
              <p:cNvPr id="4150" name="Text Box 76"/>
              <p:cNvSpPr txBox="1">
                <a:spLocks noChangeArrowheads="1"/>
              </p:cNvSpPr>
              <p:nvPr/>
            </p:nvSpPr>
            <p:spPr bwMode="auto">
              <a:xfrm>
                <a:off x="2755"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rgbClr val="C00000"/>
                    </a:solidFill>
                    <a:latin typeface="Tahoma" panose="020B0604030504040204" pitchFamily="34" charset="0"/>
                  </a:rPr>
                  <a:t>30 j</a:t>
                </a:r>
              </a:p>
            </p:txBody>
          </p:sp>
          <p:sp>
            <p:nvSpPr>
              <p:cNvPr id="4151" name="Text Box 77"/>
              <p:cNvSpPr txBox="1">
                <a:spLocks noChangeArrowheads="1"/>
              </p:cNvSpPr>
              <p:nvPr/>
            </p:nvSpPr>
            <p:spPr bwMode="auto">
              <a:xfrm>
                <a:off x="4870"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rgbClr val="C00000"/>
                    </a:solidFill>
                    <a:latin typeface="Tahoma" panose="020B0604030504040204" pitchFamily="34" charset="0"/>
                  </a:rPr>
                  <a:t>60 j</a:t>
                </a:r>
              </a:p>
            </p:txBody>
          </p:sp>
          <p:sp>
            <p:nvSpPr>
              <p:cNvPr id="4152" name="Line 78"/>
              <p:cNvSpPr>
                <a:spLocks noChangeShapeType="1"/>
              </p:cNvSpPr>
              <p:nvPr/>
            </p:nvSpPr>
            <p:spPr bwMode="auto">
              <a:xfrm>
                <a:off x="2915"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53" name="Line 79"/>
              <p:cNvSpPr>
                <a:spLocks noChangeShapeType="1"/>
              </p:cNvSpPr>
              <p:nvPr/>
            </p:nvSpPr>
            <p:spPr bwMode="auto">
              <a:xfrm>
                <a:off x="5033"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grpSp>
            <p:nvGrpSpPr>
              <p:cNvPr id="4154" name="Group 80"/>
              <p:cNvGrpSpPr>
                <a:grpSpLocks/>
              </p:cNvGrpSpPr>
              <p:nvPr/>
            </p:nvGrpSpPr>
            <p:grpSpPr bwMode="auto">
              <a:xfrm>
                <a:off x="175" y="1071"/>
                <a:ext cx="6518" cy="2087"/>
                <a:chOff x="175" y="1071"/>
                <a:chExt cx="6518" cy="2087"/>
              </a:xfrm>
            </p:grpSpPr>
            <p:sp>
              <p:nvSpPr>
                <p:cNvPr id="4156" name="Text Box 84"/>
                <p:cNvSpPr txBox="1">
                  <a:spLocks noChangeArrowheads="1"/>
                </p:cNvSpPr>
                <p:nvPr/>
              </p:nvSpPr>
              <p:spPr bwMode="auto">
                <a:xfrm>
                  <a:off x="175" y="1193"/>
                  <a:ext cx="339"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90%</a:t>
                  </a:r>
                </a:p>
              </p:txBody>
            </p:sp>
            <p:grpSp>
              <p:nvGrpSpPr>
                <p:cNvPr id="4155" name="Group 81"/>
                <p:cNvGrpSpPr>
                  <a:grpSpLocks/>
                </p:cNvGrpSpPr>
                <p:nvPr/>
              </p:nvGrpSpPr>
              <p:grpSpPr bwMode="auto">
                <a:xfrm>
                  <a:off x="521" y="1071"/>
                  <a:ext cx="6172" cy="2087"/>
                  <a:chOff x="476" y="1298"/>
                  <a:chExt cx="5595" cy="2114"/>
                </a:xfrm>
              </p:grpSpPr>
              <p:sp>
                <p:nvSpPr>
                  <p:cNvPr id="4159" name="Line 82"/>
                  <p:cNvSpPr>
                    <a:spLocks noChangeShapeType="1"/>
                  </p:cNvSpPr>
                  <p:nvPr/>
                </p:nvSpPr>
                <p:spPr bwMode="auto">
                  <a:xfrm flipV="1">
                    <a:off x="476" y="1298"/>
                    <a:ext cx="0" cy="2114"/>
                  </a:xfrm>
                  <a:prstGeom prst="line">
                    <a:avLst/>
                  </a:prstGeom>
                  <a:noFill/>
                  <a:ln w="127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60" name="Line 83"/>
                  <p:cNvSpPr>
                    <a:spLocks noChangeShapeType="1"/>
                  </p:cNvSpPr>
                  <p:nvPr/>
                </p:nvSpPr>
                <p:spPr bwMode="auto">
                  <a:xfrm flipV="1">
                    <a:off x="476" y="3376"/>
                    <a:ext cx="5595" cy="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grpSp>
            <p:sp>
              <p:nvSpPr>
                <p:cNvPr id="4157" name="Line 85"/>
                <p:cNvSpPr>
                  <a:spLocks noChangeShapeType="1"/>
                </p:cNvSpPr>
                <p:nvPr/>
              </p:nvSpPr>
              <p:spPr bwMode="auto">
                <a:xfrm>
                  <a:off x="458" y="1293"/>
                  <a:ext cx="6156" cy="5"/>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58" name="Line 87"/>
                <p:cNvSpPr>
                  <a:spLocks noChangeShapeType="1"/>
                </p:cNvSpPr>
                <p:nvPr/>
              </p:nvSpPr>
              <p:spPr bwMode="auto">
                <a:xfrm flipV="1">
                  <a:off x="458" y="1887"/>
                  <a:ext cx="6156" cy="5"/>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sp>
          <p:nvSpPr>
            <p:cNvPr id="4140" name="Rectangle 89"/>
            <p:cNvSpPr>
              <a:spLocks noChangeArrowheads="1"/>
            </p:cNvSpPr>
            <p:nvPr/>
          </p:nvSpPr>
          <p:spPr bwMode="auto">
            <a:xfrm>
              <a:off x="476" y="1784"/>
              <a:ext cx="2041" cy="709"/>
            </a:xfrm>
            <a:prstGeom prst="rect">
              <a:avLst/>
            </a:prstGeom>
            <a:solidFill>
              <a:srgbClr val="66FF66"/>
            </a:solidFill>
            <a:ln w="12700">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2400">
                <a:solidFill>
                  <a:srgbClr val="FFFF66"/>
                </a:solidFill>
                <a:latin typeface="Times New Roman" panose="02020603050405020304" pitchFamily="18" charset="0"/>
              </a:endParaRPr>
            </a:p>
          </p:txBody>
        </p:sp>
        <p:grpSp>
          <p:nvGrpSpPr>
            <p:cNvPr id="4141" name="Group 91"/>
            <p:cNvGrpSpPr>
              <a:grpSpLocks/>
            </p:cNvGrpSpPr>
            <p:nvPr/>
          </p:nvGrpSpPr>
          <p:grpSpPr bwMode="auto">
            <a:xfrm>
              <a:off x="476" y="2481"/>
              <a:ext cx="5284" cy="645"/>
              <a:chOff x="563" y="2240"/>
              <a:chExt cx="4948" cy="872"/>
            </a:xfrm>
          </p:grpSpPr>
          <p:grpSp>
            <p:nvGrpSpPr>
              <p:cNvPr id="4142" name="Group 92"/>
              <p:cNvGrpSpPr>
                <a:grpSpLocks/>
              </p:cNvGrpSpPr>
              <p:nvPr/>
            </p:nvGrpSpPr>
            <p:grpSpPr bwMode="auto">
              <a:xfrm>
                <a:off x="563" y="2240"/>
                <a:ext cx="1914" cy="868"/>
                <a:chOff x="573" y="2917"/>
                <a:chExt cx="1783" cy="914"/>
              </a:xfrm>
            </p:grpSpPr>
            <p:sp>
              <p:nvSpPr>
                <p:cNvPr id="152669" name="Rectangle 93"/>
                <p:cNvSpPr>
                  <a:spLocks noChangeArrowheads="1"/>
                </p:cNvSpPr>
                <p:nvPr/>
              </p:nvSpPr>
              <p:spPr bwMode="auto">
                <a:xfrm>
                  <a:off x="573" y="2917"/>
                  <a:ext cx="1783" cy="914"/>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rgbClr val="FF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ltLang="fr-FR" sz="2400" dirty="0">
                    <a:solidFill>
                      <a:srgbClr val="FFFF66"/>
                    </a:solidFill>
                    <a:latin typeface="Times New Roman" pitchFamily="18" charset="0"/>
                  </a:endParaRPr>
                </a:p>
              </p:txBody>
            </p:sp>
            <p:sp>
              <p:nvSpPr>
                <p:cNvPr id="152670" name="Text Box 94"/>
                <p:cNvSpPr txBox="1">
                  <a:spLocks noChangeArrowheads="1"/>
                </p:cNvSpPr>
                <p:nvPr/>
              </p:nvSpPr>
              <p:spPr bwMode="auto">
                <a:xfrm>
                  <a:off x="671" y="3194"/>
                  <a:ext cx="1649" cy="331"/>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fr-FR" altLang="fr-FR" dirty="0"/>
                    <a:t>Sécurité sociale : 50% du brut</a:t>
                  </a:r>
                </a:p>
              </p:txBody>
            </p:sp>
          </p:grpSp>
          <p:sp>
            <p:nvSpPr>
              <p:cNvPr id="152671" name="AutoShape 95"/>
              <p:cNvSpPr>
                <a:spLocks noChangeArrowheads="1"/>
              </p:cNvSpPr>
              <p:nvPr/>
            </p:nvSpPr>
            <p:spPr bwMode="auto">
              <a:xfrm>
                <a:off x="4830" y="2252"/>
                <a:ext cx="681" cy="860"/>
              </a:xfrm>
              <a:prstGeom prst="rightArrow">
                <a:avLst>
                  <a:gd name="adj1" fmla="val 50000"/>
                  <a:gd name="adj2" fmla="val 25000"/>
                </a:avLst>
              </a:prstGeom>
              <a:solidFill>
                <a:schemeClr val="accent1">
                  <a:lumMod val="40000"/>
                  <a:lumOff val="60000"/>
                </a:scheme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p>
            </p:txBody>
          </p:sp>
        </p:grpSp>
      </p:grpSp>
      <p:grpSp>
        <p:nvGrpSpPr>
          <p:cNvPr id="152674" name="Group 98"/>
          <p:cNvGrpSpPr>
            <a:grpSpLocks/>
          </p:cNvGrpSpPr>
          <p:nvPr/>
        </p:nvGrpSpPr>
        <p:grpSpPr bwMode="auto">
          <a:xfrm>
            <a:off x="6319833" y="3429001"/>
            <a:ext cx="2881308" cy="504825"/>
            <a:chOff x="3152" y="2205"/>
            <a:chExt cx="1497" cy="227"/>
          </a:xfrm>
        </p:grpSpPr>
        <p:sp>
          <p:nvSpPr>
            <p:cNvPr id="4137" name="Rectangle 99"/>
            <p:cNvSpPr>
              <a:spLocks noChangeArrowheads="1"/>
            </p:cNvSpPr>
            <p:nvPr/>
          </p:nvSpPr>
          <p:spPr bwMode="auto">
            <a:xfrm>
              <a:off x="3152" y="2205"/>
              <a:ext cx="1497" cy="227"/>
            </a:xfrm>
            <a:prstGeom prst="rect">
              <a:avLst/>
            </a:prstGeom>
            <a:solidFill>
              <a:srgbClr val="66FF66"/>
            </a:solidFill>
            <a:ln w="12700">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2400">
                <a:solidFill>
                  <a:srgbClr val="FFFF66"/>
                </a:solidFill>
                <a:latin typeface="Times New Roman" panose="02020603050405020304" pitchFamily="18" charset="0"/>
              </a:endParaRPr>
            </a:p>
          </p:txBody>
        </p:sp>
        <p:sp>
          <p:nvSpPr>
            <p:cNvPr id="4138" name="Text Box 100"/>
            <p:cNvSpPr txBox="1">
              <a:spLocks noChangeArrowheads="1"/>
            </p:cNvSpPr>
            <p:nvPr/>
          </p:nvSpPr>
          <p:spPr bwMode="auto">
            <a:xfrm>
              <a:off x="3177" y="2233"/>
              <a:ext cx="1425" cy="166"/>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fr-FR" altLang="fr-FR" sz="1800" dirty="0"/>
                <a:t>Employeur 16,6% du brut</a:t>
              </a:r>
            </a:p>
          </p:txBody>
        </p:sp>
      </p:grpSp>
      <p:sp>
        <p:nvSpPr>
          <p:cNvPr id="49" name="Accolade fermante 48"/>
          <p:cNvSpPr/>
          <p:nvPr/>
        </p:nvSpPr>
        <p:spPr>
          <a:xfrm rot="16200000">
            <a:off x="8524082" y="-1012031"/>
            <a:ext cx="493713" cy="4892675"/>
          </a:xfrm>
          <a:prstGeom prst="rightBrace">
            <a:avLst/>
          </a:prstGeom>
          <a:ln>
            <a:solidFill>
              <a:srgbClr val="C00000"/>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fr-FR"/>
          </a:p>
        </p:txBody>
      </p:sp>
      <p:grpSp>
        <p:nvGrpSpPr>
          <p:cNvPr id="4103" name="Groupe 1"/>
          <p:cNvGrpSpPr>
            <a:grpSpLocks/>
          </p:cNvGrpSpPr>
          <p:nvPr/>
        </p:nvGrpSpPr>
        <p:grpSpPr bwMode="auto">
          <a:xfrm>
            <a:off x="3109914" y="1681164"/>
            <a:ext cx="5989636" cy="884236"/>
            <a:chOff x="785814" y="1609403"/>
            <a:chExt cx="5989636" cy="883492"/>
          </a:xfrm>
        </p:grpSpPr>
        <p:sp>
          <p:nvSpPr>
            <p:cNvPr id="8" name="Accolade fermante 7"/>
            <p:cNvSpPr/>
            <p:nvPr/>
          </p:nvSpPr>
          <p:spPr>
            <a:xfrm rot="16200000">
              <a:off x="2116370" y="589735"/>
              <a:ext cx="548811" cy="3209923"/>
            </a:xfrm>
            <a:prstGeom prst="rightBrace">
              <a:avLst/>
            </a:prstGeom>
            <a:ln>
              <a:solidFill>
                <a:schemeClr val="tx1"/>
              </a:solidFill>
            </a:ln>
          </p:spPr>
          <p:style>
            <a:lnRef idx="3">
              <a:schemeClr val="accent1"/>
            </a:lnRef>
            <a:fillRef idx="0">
              <a:schemeClr val="accent1"/>
            </a:fillRef>
            <a:effectRef idx="2">
              <a:schemeClr val="accent1"/>
            </a:effectRef>
            <a:fontRef idx="minor">
              <a:schemeClr val="tx1"/>
            </a:fontRef>
          </p:style>
          <p:txBody>
            <a:bodyPr anchor="ctr"/>
            <a:lstStyle/>
            <a:p>
              <a:pPr algn="ctr">
                <a:defRPr/>
              </a:pPr>
              <a:endParaRPr lang="fr-FR"/>
            </a:p>
          </p:txBody>
        </p:sp>
        <p:sp>
          <p:nvSpPr>
            <p:cNvPr id="48" name="Accolade fermante 47"/>
            <p:cNvSpPr/>
            <p:nvPr/>
          </p:nvSpPr>
          <p:spPr>
            <a:xfrm rot="16200000">
              <a:off x="5109601" y="827047"/>
              <a:ext cx="551985" cy="2779712"/>
            </a:xfrm>
            <a:prstGeom prst="rightBrace">
              <a:avLst/>
            </a:prstGeom>
            <a:ln/>
          </p:spPr>
          <p:style>
            <a:lnRef idx="3">
              <a:schemeClr val="dk1"/>
            </a:lnRef>
            <a:fillRef idx="0">
              <a:schemeClr val="dk1"/>
            </a:fillRef>
            <a:effectRef idx="2">
              <a:schemeClr val="dk1"/>
            </a:effectRef>
            <a:fontRef idx="minor">
              <a:schemeClr val="tx1"/>
            </a:fontRef>
          </p:style>
          <p:txBody>
            <a:bodyPr anchor="ctr"/>
            <a:lstStyle/>
            <a:p>
              <a:pPr algn="ctr">
                <a:defRPr/>
              </a:pPr>
              <a:endParaRPr lang="fr-FR"/>
            </a:p>
          </p:txBody>
        </p:sp>
        <p:sp>
          <p:nvSpPr>
            <p:cNvPr id="4135" name="ZoneTexte 8"/>
            <p:cNvSpPr txBox="1">
              <a:spLocks noChangeArrowheads="1"/>
            </p:cNvSpPr>
            <p:nvPr/>
          </p:nvSpPr>
          <p:spPr bwMode="auto">
            <a:xfrm>
              <a:off x="872058" y="1609403"/>
              <a:ext cx="2763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1</a:t>
              </a:r>
              <a:r>
                <a:rPr lang="fr-FR" altLang="fr-FR" sz="1400" b="1" baseline="30000" dirty="0">
                  <a:solidFill>
                    <a:srgbClr val="C00000"/>
                  </a:solidFill>
                </a:rPr>
                <a:t>ère</a:t>
              </a:r>
              <a:r>
                <a:rPr lang="fr-FR" altLang="fr-FR" sz="1400" b="1" dirty="0">
                  <a:solidFill>
                    <a:srgbClr val="C00000"/>
                  </a:solidFill>
                </a:rPr>
                <a:t> période de maintien de salaire</a:t>
              </a:r>
            </a:p>
          </p:txBody>
        </p:sp>
        <p:sp>
          <p:nvSpPr>
            <p:cNvPr id="4136" name="ZoneTexte 50"/>
            <p:cNvSpPr txBox="1">
              <a:spLocks noChangeArrowheads="1"/>
            </p:cNvSpPr>
            <p:nvPr/>
          </p:nvSpPr>
          <p:spPr bwMode="auto">
            <a:xfrm>
              <a:off x="3892550" y="1609403"/>
              <a:ext cx="2882900" cy="307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2</a:t>
              </a:r>
              <a:r>
                <a:rPr lang="fr-FR" altLang="fr-FR" sz="1400" b="1" baseline="30000" dirty="0">
                  <a:solidFill>
                    <a:srgbClr val="C00000"/>
                  </a:solidFill>
                </a:rPr>
                <a:t>ème</a:t>
              </a:r>
              <a:r>
                <a:rPr lang="fr-FR" altLang="fr-FR" sz="1400" b="1" dirty="0">
                  <a:solidFill>
                    <a:srgbClr val="C00000"/>
                  </a:solidFill>
                </a:rPr>
                <a:t> période de maintien de salaire</a:t>
              </a:r>
            </a:p>
          </p:txBody>
        </p:sp>
      </p:grpSp>
      <p:sp>
        <p:nvSpPr>
          <p:cNvPr id="4104" name="ZoneTexte 51"/>
          <p:cNvSpPr txBox="1">
            <a:spLocks noChangeArrowheads="1"/>
          </p:cNvSpPr>
          <p:nvPr/>
        </p:nvSpPr>
        <p:spPr bwMode="auto">
          <a:xfrm>
            <a:off x="7975601" y="860426"/>
            <a:ext cx="181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Garantie Incapacité</a:t>
            </a:r>
          </a:p>
        </p:txBody>
      </p:sp>
      <p:sp>
        <p:nvSpPr>
          <p:cNvPr id="4108" name="Text Box 84"/>
          <p:cNvSpPr txBox="1">
            <a:spLocks noChangeArrowheads="1"/>
          </p:cNvSpPr>
          <p:nvPr/>
        </p:nvSpPr>
        <p:spPr bwMode="auto">
          <a:xfrm>
            <a:off x="2517779" y="2432051"/>
            <a:ext cx="6238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100%</a:t>
            </a:r>
          </a:p>
        </p:txBody>
      </p:sp>
      <p:sp>
        <p:nvSpPr>
          <p:cNvPr id="4109" name="Text Box 84"/>
          <p:cNvSpPr txBox="1">
            <a:spLocks noChangeArrowheads="1"/>
          </p:cNvSpPr>
          <p:nvPr/>
        </p:nvSpPr>
        <p:spPr bwMode="auto">
          <a:xfrm>
            <a:off x="4232275" y="2276476"/>
            <a:ext cx="113665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10" name="Text Box 84"/>
          <p:cNvSpPr txBox="1">
            <a:spLocks noChangeArrowheads="1"/>
          </p:cNvSpPr>
          <p:nvPr/>
        </p:nvSpPr>
        <p:spPr bwMode="auto">
          <a:xfrm>
            <a:off x="7197725" y="2276476"/>
            <a:ext cx="1498600" cy="277813"/>
          </a:xfrm>
          <a:prstGeom prst="rect">
            <a:avLst/>
          </a:prstGeom>
          <a:noFill/>
          <a:ln w="12700">
            <a:noFill/>
            <a:miter lim="800000"/>
            <a:headEnd/>
            <a:tailEnd/>
          </a:ln>
          <a:effec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11" name="ZoneTexte 9"/>
          <p:cNvSpPr txBox="1">
            <a:spLocks noChangeArrowheads="1"/>
          </p:cNvSpPr>
          <p:nvPr/>
        </p:nvSpPr>
        <p:spPr bwMode="auto">
          <a:xfrm>
            <a:off x="4727575" y="692150"/>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4112" name="ZoneTexte 10"/>
          <p:cNvSpPr txBox="1">
            <a:spLocks noChangeArrowheads="1"/>
          </p:cNvSpPr>
          <p:nvPr/>
        </p:nvSpPr>
        <p:spPr bwMode="auto">
          <a:xfrm>
            <a:off x="1158316" y="55190"/>
            <a:ext cx="102250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SCHEMA GENERAL D’INDEMNISATION FINANCIERE EN CAS D’ARRET MALADIE jusqu’au 31 mai 2020</a:t>
            </a:r>
          </a:p>
          <a:p>
            <a:pPr algn="ctr" eaLnBrk="1" hangingPunct="1">
              <a:spcBef>
                <a:spcPct val="0"/>
              </a:spcBef>
              <a:buFontTx/>
              <a:buNone/>
            </a:pPr>
            <a:r>
              <a:rPr lang="fr-FR" altLang="fr-FR" sz="1600" b="1" dirty="0">
                <a:solidFill>
                  <a:srgbClr val="C00000"/>
                </a:solidFill>
              </a:rPr>
              <a:t>EXEMPLE D’UN SALARIE AYANT 2 ANS D’ANCIENNETE DANS UNE ENTREPRISE </a:t>
            </a:r>
          </a:p>
        </p:txBody>
      </p:sp>
      <p:sp>
        <p:nvSpPr>
          <p:cNvPr id="4113" name="ZoneTexte 11"/>
          <p:cNvSpPr txBox="1">
            <a:spLocks noChangeArrowheads="1"/>
          </p:cNvSpPr>
          <p:nvPr/>
        </p:nvSpPr>
        <p:spPr bwMode="auto">
          <a:xfrm>
            <a:off x="2023542" y="5618410"/>
            <a:ext cx="904450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Les durées des 1</a:t>
            </a:r>
            <a:r>
              <a:rPr lang="fr-FR" altLang="fr-FR" sz="1600" b="1" baseline="30000" dirty="0"/>
              <a:t>ère</a:t>
            </a:r>
            <a:r>
              <a:rPr lang="fr-FR" altLang="fr-FR" sz="1600" b="1" dirty="0"/>
              <a:t> et 2</a:t>
            </a:r>
            <a:r>
              <a:rPr lang="fr-FR" altLang="fr-FR" sz="1600" b="1" baseline="30000" dirty="0"/>
              <a:t>ème</a:t>
            </a:r>
            <a:r>
              <a:rPr lang="fr-FR" altLang="fr-FR" sz="1600" b="1" dirty="0"/>
              <a:t> période de maintien de salaire s’allongent en fonction de l’ancienneté du salarié au regard des dispositions de votre convention collective  </a:t>
            </a:r>
            <a:r>
              <a:rPr lang="fr-FR" altLang="fr-FR" sz="1600" dirty="0"/>
              <a:t>(voir votre bulletin de salaire)</a:t>
            </a:r>
          </a:p>
          <a:p>
            <a:pPr eaLnBrk="1" hangingPunct="1">
              <a:spcBef>
                <a:spcPct val="0"/>
              </a:spcBef>
              <a:buFontTx/>
              <a:buNone/>
            </a:pPr>
            <a:endParaRPr lang="fr-FR" altLang="fr-FR" sz="1600" dirty="0"/>
          </a:p>
          <a:p>
            <a:pPr eaLnBrk="1" hangingPunct="1">
              <a:spcBef>
                <a:spcPct val="0"/>
              </a:spcBef>
              <a:buFontTx/>
              <a:buNone/>
            </a:pPr>
            <a:r>
              <a:rPr lang="fr-FR" altLang="fr-FR" sz="1600" dirty="0"/>
              <a:t>N.B. : hors accident du travail, maladie professionnelle ou congés maternité, paternité ou d’adoption</a:t>
            </a:r>
          </a:p>
        </p:txBody>
      </p:sp>
      <p:sp>
        <p:nvSpPr>
          <p:cNvPr id="4114" name="Text Box 97"/>
          <p:cNvSpPr txBox="1">
            <a:spLocks noChangeArrowheads="1"/>
          </p:cNvSpPr>
          <p:nvPr/>
        </p:nvSpPr>
        <p:spPr bwMode="auto">
          <a:xfrm>
            <a:off x="3468688" y="3179763"/>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Employeur :  40% du brut</a:t>
            </a:r>
          </a:p>
        </p:txBody>
      </p:sp>
      <p:sp>
        <p:nvSpPr>
          <p:cNvPr id="57" name="Text Box 94"/>
          <p:cNvSpPr txBox="1">
            <a:spLocks noChangeArrowheads="1"/>
          </p:cNvSpPr>
          <p:nvPr/>
        </p:nvSpPr>
        <p:spPr bwMode="auto">
          <a:xfrm>
            <a:off x="6510384" y="4292600"/>
            <a:ext cx="3244805" cy="369332"/>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fr-FR" altLang="fr-FR" dirty="0"/>
              <a:t>Sécurité sociale : 50% du brut</a:t>
            </a:r>
          </a:p>
        </p:txBody>
      </p:sp>
      <p:sp>
        <p:nvSpPr>
          <p:cNvPr id="4120" name="Text Box 84"/>
          <p:cNvSpPr txBox="1">
            <a:spLocks noChangeArrowheads="1"/>
          </p:cNvSpPr>
          <p:nvPr/>
        </p:nvSpPr>
        <p:spPr bwMode="auto">
          <a:xfrm>
            <a:off x="9718675" y="3573464"/>
            <a:ext cx="1498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a:t>50% brut</a:t>
            </a:r>
          </a:p>
        </p:txBody>
      </p:sp>
      <p:sp>
        <p:nvSpPr>
          <p:cNvPr id="52" name="Rectangle 99"/>
          <p:cNvSpPr>
            <a:spLocks noChangeArrowheads="1"/>
          </p:cNvSpPr>
          <p:nvPr/>
        </p:nvSpPr>
        <p:spPr bwMode="auto">
          <a:xfrm>
            <a:off x="3083260" y="2565401"/>
            <a:ext cx="3241342" cy="270136"/>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a:solidFill>
                <a:srgbClr val="FFFF66"/>
              </a:solidFill>
              <a:latin typeface="Times New Roman" pitchFamily="18" charset="0"/>
            </a:endParaRPr>
          </a:p>
        </p:txBody>
      </p:sp>
      <p:sp>
        <p:nvSpPr>
          <p:cNvPr id="53" name="Rectangle 99"/>
          <p:cNvSpPr>
            <a:spLocks noChangeArrowheads="1"/>
          </p:cNvSpPr>
          <p:nvPr/>
        </p:nvSpPr>
        <p:spPr bwMode="auto">
          <a:xfrm>
            <a:off x="6320036" y="2565401"/>
            <a:ext cx="2890641" cy="864100"/>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dirty="0">
              <a:solidFill>
                <a:srgbClr val="FFFF66"/>
              </a:solidFill>
              <a:latin typeface="Times New Roman" pitchFamily="18" charset="0"/>
            </a:endParaRPr>
          </a:p>
        </p:txBody>
      </p:sp>
      <p:sp>
        <p:nvSpPr>
          <p:cNvPr id="54" name="Rectangle 99"/>
          <p:cNvSpPr>
            <a:spLocks noChangeArrowheads="1"/>
          </p:cNvSpPr>
          <p:nvPr/>
        </p:nvSpPr>
        <p:spPr bwMode="auto">
          <a:xfrm>
            <a:off x="9199896" y="2568089"/>
            <a:ext cx="1825292" cy="1364969"/>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dirty="0">
              <a:solidFill>
                <a:srgbClr val="FFFF66"/>
              </a:solidFill>
              <a:latin typeface="Times New Roman" pitchFamily="18" charset="0"/>
            </a:endParaRPr>
          </a:p>
        </p:txBody>
      </p:sp>
      <p:sp>
        <p:nvSpPr>
          <p:cNvPr id="4130" name="Line 85"/>
          <p:cNvSpPr>
            <a:spLocks noChangeShapeType="1"/>
          </p:cNvSpPr>
          <p:nvPr/>
        </p:nvSpPr>
        <p:spPr bwMode="auto">
          <a:xfrm flipV="1">
            <a:off x="3036888" y="2559048"/>
            <a:ext cx="8323264" cy="5111"/>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31" name="Text Box 84"/>
          <p:cNvSpPr txBox="1">
            <a:spLocks noChangeArrowheads="1"/>
          </p:cNvSpPr>
          <p:nvPr/>
        </p:nvSpPr>
        <p:spPr bwMode="auto">
          <a:xfrm>
            <a:off x="9645650" y="2276476"/>
            <a:ext cx="149860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32" name="Text Box 86"/>
          <p:cNvSpPr txBox="1">
            <a:spLocks noChangeArrowheads="1"/>
          </p:cNvSpPr>
          <p:nvPr/>
        </p:nvSpPr>
        <p:spPr bwMode="auto">
          <a:xfrm>
            <a:off x="2354263" y="3371851"/>
            <a:ext cx="7921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66,66%</a:t>
            </a:r>
          </a:p>
        </p:txBody>
      </p:sp>
      <p:sp>
        <p:nvSpPr>
          <p:cNvPr id="55" name="Text Box 97">
            <a:extLst>
              <a:ext uri="{FF2B5EF4-FFF2-40B4-BE49-F238E27FC236}">
                <a16:creationId xmlns:a16="http://schemas.microsoft.com/office/drawing/2014/main" xmlns="" id="{FE00BEB2-E589-4858-BC22-C33FBFD9CBEF}"/>
              </a:ext>
            </a:extLst>
          </p:cNvPr>
          <p:cNvSpPr txBox="1">
            <a:spLocks noChangeArrowheads="1"/>
          </p:cNvSpPr>
          <p:nvPr/>
        </p:nvSpPr>
        <p:spPr bwMode="auto">
          <a:xfrm>
            <a:off x="4548188" y="2512529"/>
            <a:ext cx="53558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chemeClr val="bg1"/>
                </a:solidFill>
              </a:rPr>
              <a:t>Champ potentiel de la prévoyance complémentaire</a:t>
            </a:r>
          </a:p>
        </p:txBody>
      </p:sp>
      <p:sp>
        <p:nvSpPr>
          <p:cNvPr id="59" name="Text Box 76">
            <a:extLst>
              <a:ext uri="{FF2B5EF4-FFF2-40B4-BE49-F238E27FC236}">
                <a16:creationId xmlns:a16="http://schemas.microsoft.com/office/drawing/2014/main" xmlns="" id="{8F60ECB4-2197-45D4-910B-4BC9243E0902}"/>
              </a:ext>
            </a:extLst>
          </p:cNvPr>
          <p:cNvSpPr txBox="1">
            <a:spLocks noChangeArrowheads="1"/>
          </p:cNvSpPr>
          <p:nvPr/>
        </p:nvSpPr>
        <p:spPr bwMode="auto">
          <a:xfrm>
            <a:off x="5177552" y="5109366"/>
            <a:ext cx="616435" cy="366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rgbClr val="C00000"/>
                </a:solidFill>
                <a:latin typeface="Tahoma" panose="020B0604030504040204" pitchFamily="34" charset="0"/>
              </a:rPr>
              <a:t>20 j</a:t>
            </a:r>
          </a:p>
        </p:txBody>
      </p:sp>
      <p:sp>
        <p:nvSpPr>
          <p:cNvPr id="60" name="Line 78">
            <a:extLst>
              <a:ext uri="{FF2B5EF4-FFF2-40B4-BE49-F238E27FC236}">
                <a16:creationId xmlns:a16="http://schemas.microsoft.com/office/drawing/2014/main" xmlns="" id="{DDBC41AB-B7E6-4536-98B3-F1B8DBEEA0C2}"/>
              </a:ext>
            </a:extLst>
          </p:cNvPr>
          <p:cNvSpPr>
            <a:spLocks noChangeShapeType="1"/>
          </p:cNvSpPr>
          <p:nvPr/>
        </p:nvSpPr>
        <p:spPr bwMode="auto">
          <a:xfrm>
            <a:off x="5395277" y="4968018"/>
            <a:ext cx="0" cy="1594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extLst>
      <p:ext uri="{BB962C8B-B14F-4D97-AF65-F5344CB8AC3E}">
        <p14:creationId xmlns:p14="http://schemas.microsoft.com/office/powerpoint/2010/main" val="229963069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2674"/>
                                        </p:tgtEl>
                                        <p:attrNameLst>
                                          <p:attrName>style.visibility</p:attrName>
                                        </p:attrNameLst>
                                      </p:cBhvr>
                                      <p:to>
                                        <p:strVal val="visible"/>
                                      </p:to>
                                    </p:set>
                                    <p:anim calcmode="lin" valueType="num">
                                      <p:cBhvr additive="base">
                                        <p:cTn id="7" dur="500" fill="hold"/>
                                        <p:tgtEl>
                                          <p:spTgt spid="152674"/>
                                        </p:tgtEl>
                                        <p:attrNameLst>
                                          <p:attrName>ppt_x</p:attrName>
                                        </p:attrNameLst>
                                      </p:cBhvr>
                                      <p:tavLst>
                                        <p:tav tm="0">
                                          <p:val>
                                            <p:strVal val="#ppt_x"/>
                                          </p:val>
                                        </p:tav>
                                        <p:tav tm="100000">
                                          <p:val>
                                            <p:strVal val="#ppt_x"/>
                                          </p:val>
                                        </p:tav>
                                      </p:tavLst>
                                    </p:anim>
                                    <p:anim calcmode="lin" valueType="num">
                                      <p:cBhvr additive="base">
                                        <p:cTn id="8" dur="500" fill="hold"/>
                                        <p:tgtEl>
                                          <p:spTgt spid="152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Espace réservé du numéro de diapositive 36"/>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BABE5E0-4F76-41DB-91A4-81BD85EAE3C2}" type="slidenum">
              <a:rPr lang="fr-FR" altLang="fr-FR">
                <a:solidFill>
                  <a:srgbClr val="898989"/>
                </a:solidFill>
              </a:rPr>
              <a:pPr eaLnBrk="1" hangingPunct="1"/>
              <a:t>6</a:t>
            </a:fld>
            <a:endParaRPr lang="fr-FR" altLang="fr-FR">
              <a:solidFill>
                <a:srgbClr val="898989"/>
              </a:solidFill>
            </a:endParaRPr>
          </a:p>
        </p:txBody>
      </p:sp>
      <p:grpSp>
        <p:nvGrpSpPr>
          <p:cNvPr id="4099" name="Group 70"/>
          <p:cNvGrpSpPr>
            <a:grpSpLocks/>
          </p:cNvGrpSpPr>
          <p:nvPr/>
        </p:nvGrpSpPr>
        <p:grpSpPr bwMode="auto">
          <a:xfrm>
            <a:off x="2900363" y="2565401"/>
            <a:ext cx="8834438" cy="2922588"/>
            <a:chOff x="195" y="1616"/>
            <a:chExt cx="5565" cy="1841"/>
          </a:xfrm>
        </p:grpSpPr>
        <p:grpSp>
          <p:nvGrpSpPr>
            <p:cNvPr id="4139" name="Group 71"/>
            <p:cNvGrpSpPr>
              <a:grpSpLocks/>
            </p:cNvGrpSpPr>
            <p:nvPr/>
          </p:nvGrpSpPr>
          <p:grpSpPr bwMode="auto">
            <a:xfrm>
              <a:off x="195" y="1616"/>
              <a:ext cx="5497" cy="1841"/>
              <a:chOff x="203" y="1071"/>
              <a:chExt cx="6411" cy="2492"/>
            </a:xfrm>
          </p:grpSpPr>
          <p:sp>
            <p:nvSpPr>
              <p:cNvPr id="4146" name="Line 72"/>
              <p:cNvSpPr>
                <a:spLocks noChangeShapeType="1"/>
              </p:cNvSpPr>
              <p:nvPr/>
            </p:nvSpPr>
            <p:spPr bwMode="auto">
              <a:xfrm>
                <a:off x="741"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47" name="Line 73"/>
              <p:cNvSpPr>
                <a:spLocks noChangeShapeType="1"/>
              </p:cNvSpPr>
              <p:nvPr/>
            </p:nvSpPr>
            <p:spPr bwMode="auto">
              <a:xfrm>
                <a:off x="930"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48" name="Text Box 74"/>
              <p:cNvSpPr txBox="1">
                <a:spLocks noChangeArrowheads="1"/>
              </p:cNvSpPr>
              <p:nvPr/>
            </p:nvSpPr>
            <p:spPr bwMode="auto">
              <a:xfrm>
                <a:off x="522"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latin typeface="Tahoma" panose="020B0604030504040204" pitchFamily="34" charset="0"/>
                  </a:rPr>
                  <a:t>4 j</a:t>
                </a:r>
              </a:p>
            </p:txBody>
          </p:sp>
          <p:sp>
            <p:nvSpPr>
              <p:cNvPr id="4149" name="Text Box 75"/>
              <p:cNvSpPr txBox="1">
                <a:spLocks noChangeArrowheads="1"/>
              </p:cNvSpPr>
              <p:nvPr/>
            </p:nvSpPr>
            <p:spPr bwMode="auto">
              <a:xfrm>
                <a:off x="839"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latin typeface="Tahoma" panose="020B0604030504040204" pitchFamily="34" charset="0"/>
                  </a:rPr>
                  <a:t>8 j</a:t>
                </a:r>
              </a:p>
            </p:txBody>
          </p:sp>
          <p:sp>
            <p:nvSpPr>
              <p:cNvPr id="4150" name="Text Box 76"/>
              <p:cNvSpPr txBox="1">
                <a:spLocks noChangeArrowheads="1"/>
              </p:cNvSpPr>
              <p:nvPr/>
            </p:nvSpPr>
            <p:spPr bwMode="auto">
              <a:xfrm>
                <a:off x="2755" y="3248"/>
                <a:ext cx="453"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rgbClr val="C00000"/>
                    </a:solidFill>
                    <a:latin typeface="Tahoma" panose="020B0604030504040204" pitchFamily="34" charset="0"/>
                  </a:rPr>
                  <a:t>50 j</a:t>
                </a:r>
              </a:p>
            </p:txBody>
          </p:sp>
          <p:sp>
            <p:nvSpPr>
              <p:cNvPr id="4151" name="Text Box 77"/>
              <p:cNvSpPr txBox="1">
                <a:spLocks noChangeArrowheads="1"/>
              </p:cNvSpPr>
              <p:nvPr/>
            </p:nvSpPr>
            <p:spPr bwMode="auto">
              <a:xfrm>
                <a:off x="4870" y="3248"/>
                <a:ext cx="594"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rgbClr val="C00000"/>
                    </a:solidFill>
                    <a:latin typeface="Tahoma" panose="020B0604030504040204" pitchFamily="34" charset="0"/>
                  </a:rPr>
                  <a:t>100 j</a:t>
                </a:r>
              </a:p>
            </p:txBody>
          </p:sp>
          <p:sp>
            <p:nvSpPr>
              <p:cNvPr id="4152" name="Line 78"/>
              <p:cNvSpPr>
                <a:spLocks noChangeShapeType="1"/>
              </p:cNvSpPr>
              <p:nvPr/>
            </p:nvSpPr>
            <p:spPr bwMode="auto">
              <a:xfrm>
                <a:off x="2915"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53" name="Line 79"/>
              <p:cNvSpPr>
                <a:spLocks noChangeShapeType="1"/>
              </p:cNvSpPr>
              <p:nvPr/>
            </p:nvSpPr>
            <p:spPr bwMode="auto">
              <a:xfrm>
                <a:off x="5033" y="3113"/>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grpSp>
            <p:nvGrpSpPr>
              <p:cNvPr id="4154" name="Group 80"/>
              <p:cNvGrpSpPr>
                <a:grpSpLocks/>
              </p:cNvGrpSpPr>
              <p:nvPr/>
            </p:nvGrpSpPr>
            <p:grpSpPr bwMode="auto">
              <a:xfrm>
                <a:off x="203" y="1071"/>
                <a:ext cx="6411" cy="2087"/>
                <a:chOff x="203" y="1071"/>
                <a:chExt cx="6411" cy="2087"/>
              </a:xfrm>
            </p:grpSpPr>
            <p:sp>
              <p:nvSpPr>
                <p:cNvPr id="4156" name="Text Box 84"/>
                <p:cNvSpPr txBox="1">
                  <a:spLocks noChangeArrowheads="1"/>
                </p:cNvSpPr>
                <p:nvPr/>
              </p:nvSpPr>
              <p:spPr bwMode="auto">
                <a:xfrm>
                  <a:off x="203" y="1193"/>
                  <a:ext cx="339"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90%</a:t>
                  </a:r>
                </a:p>
              </p:txBody>
            </p:sp>
            <p:grpSp>
              <p:nvGrpSpPr>
                <p:cNvPr id="4155" name="Group 81"/>
                <p:cNvGrpSpPr>
                  <a:grpSpLocks/>
                </p:cNvGrpSpPr>
                <p:nvPr/>
              </p:nvGrpSpPr>
              <p:grpSpPr bwMode="auto">
                <a:xfrm>
                  <a:off x="521" y="1071"/>
                  <a:ext cx="6074" cy="2087"/>
                  <a:chOff x="476" y="1298"/>
                  <a:chExt cx="5506" cy="2114"/>
                </a:xfrm>
              </p:grpSpPr>
              <p:sp>
                <p:nvSpPr>
                  <p:cNvPr id="4159" name="Line 82"/>
                  <p:cNvSpPr>
                    <a:spLocks noChangeShapeType="1"/>
                  </p:cNvSpPr>
                  <p:nvPr/>
                </p:nvSpPr>
                <p:spPr bwMode="auto">
                  <a:xfrm flipV="1">
                    <a:off x="476" y="1298"/>
                    <a:ext cx="0" cy="2114"/>
                  </a:xfrm>
                  <a:prstGeom prst="line">
                    <a:avLst/>
                  </a:prstGeom>
                  <a:noFill/>
                  <a:ln w="127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60" name="Line 83"/>
                  <p:cNvSpPr>
                    <a:spLocks noChangeShapeType="1"/>
                  </p:cNvSpPr>
                  <p:nvPr/>
                </p:nvSpPr>
                <p:spPr bwMode="auto">
                  <a:xfrm flipV="1">
                    <a:off x="476" y="3377"/>
                    <a:ext cx="5506" cy="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grpSp>
            <p:sp>
              <p:nvSpPr>
                <p:cNvPr id="4157" name="Line 85"/>
                <p:cNvSpPr>
                  <a:spLocks noChangeShapeType="1"/>
                </p:cNvSpPr>
                <p:nvPr/>
              </p:nvSpPr>
              <p:spPr bwMode="auto">
                <a:xfrm>
                  <a:off x="458" y="1293"/>
                  <a:ext cx="6156" cy="5"/>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58" name="Line 87"/>
                <p:cNvSpPr>
                  <a:spLocks noChangeShapeType="1"/>
                </p:cNvSpPr>
                <p:nvPr/>
              </p:nvSpPr>
              <p:spPr bwMode="auto">
                <a:xfrm flipV="1">
                  <a:off x="392" y="1887"/>
                  <a:ext cx="6222" cy="38"/>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sp>
          <p:nvSpPr>
            <p:cNvPr id="4140" name="Rectangle 89"/>
            <p:cNvSpPr>
              <a:spLocks noChangeArrowheads="1"/>
            </p:cNvSpPr>
            <p:nvPr/>
          </p:nvSpPr>
          <p:spPr bwMode="auto">
            <a:xfrm>
              <a:off x="476" y="1784"/>
              <a:ext cx="2041" cy="709"/>
            </a:xfrm>
            <a:prstGeom prst="rect">
              <a:avLst/>
            </a:prstGeom>
            <a:solidFill>
              <a:srgbClr val="66FF66"/>
            </a:solidFill>
            <a:ln w="12700">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2400">
                <a:solidFill>
                  <a:srgbClr val="FFFF66"/>
                </a:solidFill>
                <a:latin typeface="Times New Roman" panose="02020603050405020304" pitchFamily="18" charset="0"/>
              </a:endParaRPr>
            </a:p>
          </p:txBody>
        </p:sp>
        <p:grpSp>
          <p:nvGrpSpPr>
            <p:cNvPr id="4141" name="Group 91"/>
            <p:cNvGrpSpPr>
              <a:grpSpLocks/>
            </p:cNvGrpSpPr>
            <p:nvPr/>
          </p:nvGrpSpPr>
          <p:grpSpPr bwMode="auto">
            <a:xfrm>
              <a:off x="476" y="2481"/>
              <a:ext cx="5284" cy="645"/>
              <a:chOff x="563" y="2240"/>
              <a:chExt cx="4948" cy="872"/>
            </a:xfrm>
          </p:grpSpPr>
          <p:grpSp>
            <p:nvGrpSpPr>
              <p:cNvPr id="4142" name="Group 92"/>
              <p:cNvGrpSpPr>
                <a:grpSpLocks/>
              </p:cNvGrpSpPr>
              <p:nvPr/>
            </p:nvGrpSpPr>
            <p:grpSpPr bwMode="auto">
              <a:xfrm>
                <a:off x="563" y="2240"/>
                <a:ext cx="1914" cy="868"/>
                <a:chOff x="573" y="2917"/>
                <a:chExt cx="1783" cy="914"/>
              </a:xfrm>
            </p:grpSpPr>
            <p:sp>
              <p:nvSpPr>
                <p:cNvPr id="152669" name="Rectangle 93"/>
                <p:cNvSpPr>
                  <a:spLocks noChangeArrowheads="1"/>
                </p:cNvSpPr>
                <p:nvPr/>
              </p:nvSpPr>
              <p:spPr bwMode="auto">
                <a:xfrm>
                  <a:off x="573" y="2917"/>
                  <a:ext cx="1783" cy="914"/>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rgbClr val="FF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ltLang="fr-FR" sz="2400" dirty="0">
                    <a:solidFill>
                      <a:srgbClr val="FFFF66"/>
                    </a:solidFill>
                    <a:latin typeface="Times New Roman" pitchFamily="18" charset="0"/>
                  </a:endParaRPr>
                </a:p>
              </p:txBody>
            </p:sp>
            <p:sp>
              <p:nvSpPr>
                <p:cNvPr id="152670" name="Text Box 94"/>
                <p:cNvSpPr txBox="1">
                  <a:spLocks noChangeArrowheads="1"/>
                </p:cNvSpPr>
                <p:nvPr/>
              </p:nvSpPr>
              <p:spPr bwMode="auto">
                <a:xfrm>
                  <a:off x="671" y="3194"/>
                  <a:ext cx="1649" cy="331"/>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fr-FR" altLang="fr-FR" dirty="0"/>
                    <a:t>Sécurité sociale : 50% du brut</a:t>
                  </a:r>
                </a:p>
              </p:txBody>
            </p:sp>
          </p:grpSp>
          <p:sp>
            <p:nvSpPr>
              <p:cNvPr id="152671" name="AutoShape 95"/>
              <p:cNvSpPr>
                <a:spLocks noChangeArrowheads="1"/>
              </p:cNvSpPr>
              <p:nvPr/>
            </p:nvSpPr>
            <p:spPr bwMode="auto">
              <a:xfrm>
                <a:off x="4830" y="2252"/>
                <a:ext cx="681" cy="860"/>
              </a:xfrm>
              <a:prstGeom prst="rightArrow">
                <a:avLst>
                  <a:gd name="adj1" fmla="val 50000"/>
                  <a:gd name="adj2" fmla="val 25000"/>
                </a:avLst>
              </a:prstGeom>
              <a:solidFill>
                <a:schemeClr val="accent1">
                  <a:lumMod val="40000"/>
                  <a:lumOff val="60000"/>
                </a:scheme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p>
            </p:txBody>
          </p:sp>
        </p:grpSp>
      </p:grpSp>
      <p:grpSp>
        <p:nvGrpSpPr>
          <p:cNvPr id="152674" name="Group 98"/>
          <p:cNvGrpSpPr>
            <a:grpSpLocks/>
          </p:cNvGrpSpPr>
          <p:nvPr/>
        </p:nvGrpSpPr>
        <p:grpSpPr bwMode="auto">
          <a:xfrm>
            <a:off x="6586533" y="3429001"/>
            <a:ext cx="2881308" cy="504825"/>
            <a:chOff x="3152" y="2205"/>
            <a:chExt cx="1497" cy="227"/>
          </a:xfrm>
        </p:grpSpPr>
        <p:sp>
          <p:nvSpPr>
            <p:cNvPr id="4137" name="Rectangle 99"/>
            <p:cNvSpPr>
              <a:spLocks noChangeArrowheads="1"/>
            </p:cNvSpPr>
            <p:nvPr/>
          </p:nvSpPr>
          <p:spPr bwMode="auto">
            <a:xfrm>
              <a:off x="3152" y="2205"/>
              <a:ext cx="1497" cy="227"/>
            </a:xfrm>
            <a:prstGeom prst="rect">
              <a:avLst/>
            </a:prstGeom>
            <a:solidFill>
              <a:srgbClr val="66FF66"/>
            </a:solidFill>
            <a:ln w="12700">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2400">
                <a:solidFill>
                  <a:srgbClr val="FFFF66"/>
                </a:solidFill>
                <a:latin typeface="Times New Roman" panose="02020603050405020304" pitchFamily="18" charset="0"/>
              </a:endParaRPr>
            </a:p>
          </p:txBody>
        </p:sp>
        <p:sp>
          <p:nvSpPr>
            <p:cNvPr id="4138" name="Text Box 100"/>
            <p:cNvSpPr txBox="1">
              <a:spLocks noChangeArrowheads="1"/>
            </p:cNvSpPr>
            <p:nvPr/>
          </p:nvSpPr>
          <p:spPr bwMode="auto">
            <a:xfrm>
              <a:off x="3177" y="2233"/>
              <a:ext cx="1425" cy="166"/>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fr-FR" altLang="fr-FR" sz="1800" dirty="0"/>
                <a:t>Employeur 16,6% du brut</a:t>
              </a:r>
            </a:p>
          </p:txBody>
        </p:sp>
      </p:grpSp>
      <p:sp>
        <p:nvSpPr>
          <p:cNvPr id="49" name="Accolade fermante 48"/>
          <p:cNvSpPr/>
          <p:nvPr/>
        </p:nvSpPr>
        <p:spPr>
          <a:xfrm rot="16200000">
            <a:off x="8790782" y="-1012031"/>
            <a:ext cx="493713" cy="4892675"/>
          </a:xfrm>
          <a:prstGeom prst="rightBrace">
            <a:avLst/>
          </a:prstGeom>
          <a:ln>
            <a:solidFill>
              <a:srgbClr val="C00000"/>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fr-FR"/>
          </a:p>
        </p:txBody>
      </p:sp>
      <p:grpSp>
        <p:nvGrpSpPr>
          <p:cNvPr id="4103" name="Groupe 1"/>
          <p:cNvGrpSpPr>
            <a:grpSpLocks/>
          </p:cNvGrpSpPr>
          <p:nvPr/>
        </p:nvGrpSpPr>
        <p:grpSpPr bwMode="auto">
          <a:xfrm>
            <a:off x="3376614" y="1681164"/>
            <a:ext cx="5989636" cy="884236"/>
            <a:chOff x="785814" y="1609403"/>
            <a:chExt cx="5989636" cy="883492"/>
          </a:xfrm>
        </p:grpSpPr>
        <p:sp>
          <p:nvSpPr>
            <p:cNvPr id="8" name="Accolade fermante 7"/>
            <p:cNvSpPr/>
            <p:nvPr/>
          </p:nvSpPr>
          <p:spPr>
            <a:xfrm rot="16200000">
              <a:off x="2116370" y="589735"/>
              <a:ext cx="548811" cy="3209923"/>
            </a:xfrm>
            <a:prstGeom prst="rightBrace">
              <a:avLst/>
            </a:prstGeom>
            <a:ln>
              <a:solidFill>
                <a:schemeClr val="tx1"/>
              </a:solidFill>
            </a:ln>
          </p:spPr>
          <p:style>
            <a:lnRef idx="3">
              <a:schemeClr val="accent1"/>
            </a:lnRef>
            <a:fillRef idx="0">
              <a:schemeClr val="accent1"/>
            </a:fillRef>
            <a:effectRef idx="2">
              <a:schemeClr val="accent1"/>
            </a:effectRef>
            <a:fontRef idx="minor">
              <a:schemeClr val="tx1"/>
            </a:fontRef>
          </p:style>
          <p:txBody>
            <a:bodyPr anchor="ctr"/>
            <a:lstStyle/>
            <a:p>
              <a:pPr algn="ctr">
                <a:defRPr/>
              </a:pPr>
              <a:endParaRPr lang="fr-FR"/>
            </a:p>
          </p:txBody>
        </p:sp>
        <p:sp>
          <p:nvSpPr>
            <p:cNvPr id="48" name="Accolade fermante 47"/>
            <p:cNvSpPr/>
            <p:nvPr/>
          </p:nvSpPr>
          <p:spPr>
            <a:xfrm rot="16200000">
              <a:off x="5109601" y="827047"/>
              <a:ext cx="551985" cy="2779712"/>
            </a:xfrm>
            <a:prstGeom prst="rightBrace">
              <a:avLst/>
            </a:prstGeom>
            <a:ln/>
          </p:spPr>
          <p:style>
            <a:lnRef idx="3">
              <a:schemeClr val="dk1"/>
            </a:lnRef>
            <a:fillRef idx="0">
              <a:schemeClr val="dk1"/>
            </a:fillRef>
            <a:effectRef idx="2">
              <a:schemeClr val="dk1"/>
            </a:effectRef>
            <a:fontRef idx="minor">
              <a:schemeClr val="tx1"/>
            </a:fontRef>
          </p:style>
          <p:txBody>
            <a:bodyPr anchor="ctr"/>
            <a:lstStyle/>
            <a:p>
              <a:pPr algn="ctr">
                <a:defRPr/>
              </a:pPr>
              <a:endParaRPr lang="fr-FR"/>
            </a:p>
          </p:txBody>
        </p:sp>
        <p:sp>
          <p:nvSpPr>
            <p:cNvPr id="4135" name="ZoneTexte 8"/>
            <p:cNvSpPr txBox="1">
              <a:spLocks noChangeArrowheads="1"/>
            </p:cNvSpPr>
            <p:nvPr/>
          </p:nvSpPr>
          <p:spPr bwMode="auto">
            <a:xfrm>
              <a:off x="872058" y="1609403"/>
              <a:ext cx="2763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1</a:t>
              </a:r>
              <a:r>
                <a:rPr lang="fr-FR" altLang="fr-FR" sz="1400" b="1" baseline="30000" dirty="0">
                  <a:solidFill>
                    <a:srgbClr val="C00000"/>
                  </a:solidFill>
                </a:rPr>
                <a:t>ère</a:t>
              </a:r>
              <a:r>
                <a:rPr lang="fr-FR" altLang="fr-FR" sz="1400" b="1" dirty="0">
                  <a:solidFill>
                    <a:srgbClr val="C00000"/>
                  </a:solidFill>
                </a:rPr>
                <a:t> période de maintien de salaire</a:t>
              </a:r>
            </a:p>
          </p:txBody>
        </p:sp>
        <p:sp>
          <p:nvSpPr>
            <p:cNvPr id="4136" name="ZoneTexte 50"/>
            <p:cNvSpPr txBox="1">
              <a:spLocks noChangeArrowheads="1"/>
            </p:cNvSpPr>
            <p:nvPr/>
          </p:nvSpPr>
          <p:spPr bwMode="auto">
            <a:xfrm>
              <a:off x="3892550" y="1609403"/>
              <a:ext cx="2882900" cy="307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2</a:t>
              </a:r>
              <a:r>
                <a:rPr lang="fr-FR" altLang="fr-FR" sz="1400" b="1" baseline="30000" dirty="0">
                  <a:solidFill>
                    <a:srgbClr val="C00000"/>
                  </a:solidFill>
                </a:rPr>
                <a:t>ème</a:t>
              </a:r>
              <a:r>
                <a:rPr lang="fr-FR" altLang="fr-FR" sz="1400" b="1" dirty="0">
                  <a:solidFill>
                    <a:srgbClr val="C00000"/>
                  </a:solidFill>
                </a:rPr>
                <a:t> période de maintien de salaire</a:t>
              </a:r>
            </a:p>
          </p:txBody>
        </p:sp>
      </p:grpSp>
      <p:sp>
        <p:nvSpPr>
          <p:cNvPr id="4104" name="ZoneTexte 51"/>
          <p:cNvSpPr txBox="1">
            <a:spLocks noChangeArrowheads="1"/>
          </p:cNvSpPr>
          <p:nvPr/>
        </p:nvSpPr>
        <p:spPr bwMode="auto">
          <a:xfrm>
            <a:off x="8232776" y="860426"/>
            <a:ext cx="181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b="1" dirty="0">
                <a:solidFill>
                  <a:srgbClr val="C00000"/>
                </a:solidFill>
              </a:rPr>
              <a:t>Garantie Incapacité</a:t>
            </a:r>
          </a:p>
        </p:txBody>
      </p:sp>
      <p:sp>
        <p:nvSpPr>
          <p:cNvPr id="4108" name="Text Box 84"/>
          <p:cNvSpPr txBox="1">
            <a:spLocks noChangeArrowheads="1"/>
          </p:cNvSpPr>
          <p:nvPr/>
        </p:nvSpPr>
        <p:spPr bwMode="auto">
          <a:xfrm>
            <a:off x="2813054" y="2432051"/>
            <a:ext cx="6238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100%</a:t>
            </a:r>
          </a:p>
        </p:txBody>
      </p:sp>
      <p:sp>
        <p:nvSpPr>
          <p:cNvPr id="4109" name="Text Box 84"/>
          <p:cNvSpPr txBox="1">
            <a:spLocks noChangeArrowheads="1"/>
          </p:cNvSpPr>
          <p:nvPr/>
        </p:nvSpPr>
        <p:spPr bwMode="auto">
          <a:xfrm>
            <a:off x="4498975" y="2276476"/>
            <a:ext cx="113665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10" name="Text Box 84"/>
          <p:cNvSpPr txBox="1">
            <a:spLocks noChangeArrowheads="1"/>
          </p:cNvSpPr>
          <p:nvPr/>
        </p:nvSpPr>
        <p:spPr bwMode="auto">
          <a:xfrm>
            <a:off x="7464425" y="2276476"/>
            <a:ext cx="1498600" cy="277813"/>
          </a:xfrm>
          <a:prstGeom prst="rect">
            <a:avLst/>
          </a:prstGeom>
          <a:noFill/>
          <a:ln w="12700">
            <a:noFill/>
            <a:miter lim="800000"/>
            <a:headEnd/>
            <a:tailEnd/>
          </a:ln>
          <a:effec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11" name="ZoneTexte 9"/>
          <p:cNvSpPr txBox="1">
            <a:spLocks noChangeArrowheads="1"/>
          </p:cNvSpPr>
          <p:nvPr/>
        </p:nvSpPr>
        <p:spPr bwMode="auto">
          <a:xfrm>
            <a:off x="4727575" y="692150"/>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4112" name="ZoneTexte 10"/>
          <p:cNvSpPr txBox="1">
            <a:spLocks noChangeArrowheads="1"/>
          </p:cNvSpPr>
          <p:nvPr/>
        </p:nvSpPr>
        <p:spPr bwMode="auto">
          <a:xfrm>
            <a:off x="1158316" y="17090"/>
            <a:ext cx="1022508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b="1" dirty="0"/>
              <a:t>SCHEMA GENERAL D’INDEMNISATION FINANCIERE EN CAS D’ARRET MALADIE jusqu’au 31 mai 2020 </a:t>
            </a:r>
          </a:p>
          <a:p>
            <a:pPr algn="ctr" eaLnBrk="1" hangingPunct="1">
              <a:spcBef>
                <a:spcPct val="0"/>
              </a:spcBef>
              <a:buFontTx/>
              <a:buNone/>
            </a:pPr>
            <a:r>
              <a:rPr lang="fr-FR" altLang="fr-FR" sz="1800" b="1" dirty="0">
                <a:solidFill>
                  <a:srgbClr val="C00000"/>
                </a:solidFill>
              </a:rPr>
              <a:t>EXEMPLE D’UN SALARIE AYANT 11 ANS D’ANCIENNETE DANS UNE ENTREPRISE </a:t>
            </a:r>
          </a:p>
        </p:txBody>
      </p:sp>
      <p:sp>
        <p:nvSpPr>
          <p:cNvPr id="4113" name="ZoneTexte 11"/>
          <p:cNvSpPr txBox="1">
            <a:spLocks noChangeArrowheads="1"/>
          </p:cNvSpPr>
          <p:nvPr/>
        </p:nvSpPr>
        <p:spPr bwMode="auto">
          <a:xfrm>
            <a:off x="2023541" y="5504110"/>
            <a:ext cx="957790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Les durées des 1</a:t>
            </a:r>
            <a:r>
              <a:rPr lang="fr-FR" altLang="fr-FR" sz="1600" b="1" baseline="30000" dirty="0"/>
              <a:t>ère</a:t>
            </a:r>
            <a:r>
              <a:rPr lang="fr-FR" altLang="fr-FR" sz="1600" b="1" dirty="0"/>
              <a:t> et 2</a:t>
            </a:r>
            <a:r>
              <a:rPr lang="fr-FR" altLang="fr-FR" sz="1600" b="1" baseline="30000" dirty="0"/>
              <a:t>ème</a:t>
            </a:r>
            <a:r>
              <a:rPr lang="fr-FR" altLang="fr-FR" sz="1600" b="1" dirty="0"/>
              <a:t> période de maintien de salaire s’allongent en fonction de l’ancienneté du salarié au regard des dispositions de votre convention collective figurant sur votre bulletin de salaire</a:t>
            </a:r>
            <a:endParaRPr lang="fr-FR" altLang="fr-FR" sz="1600" dirty="0"/>
          </a:p>
          <a:p>
            <a:pPr eaLnBrk="1" hangingPunct="1">
              <a:spcBef>
                <a:spcPct val="0"/>
              </a:spcBef>
              <a:buFontTx/>
              <a:buNone/>
            </a:pPr>
            <a:endParaRPr lang="fr-FR" altLang="fr-FR" sz="1600" dirty="0"/>
          </a:p>
          <a:p>
            <a:pPr eaLnBrk="1" hangingPunct="1">
              <a:spcBef>
                <a:spcPct val="0"/>
              </a:spcBef>
              <a:buFontTx/>
              <a:buNone/>
            </a:pPr>
            <a:r>
              <a:rPr lang="fr-FR" altLang="fr-FR" sz="1600" dirty="0"/>
              <a:t>N.B. : hors accident du travail, maladie professionnelle ou congés maternité, paternité ou d’adoption</a:t>
            </a:r>
          </a:p>
        </p:txBody>
      </p:sp>
      <p:sp>
        <p:nvSpPr>
          <p:cNvPr id="4114" name="Text Box 97"/>
          <p:cNvSpPr txBox="1">
            <a:spLocks noChangeArrowheads="1"/>
          </p:cNvSpPr>
          <p:nvPr/>
        </p:nvSpPr>
        <p:spPr bwMode="auto">
          <a:xfrm>
            <a:off x="3735388" y="3179763"/>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t>Employeur :  40% du brut</a:t>
            </a:r>
          </a:p>
        </p:txBody>
      </p:sp>
      <p:sp>
        <p:nvSpPr>
          <p:cNvPr id="56" name="Rectangle 93"/>
          <p:cNvSpPr>
            <a:spLocks noChangeArrowheads="1"/>
          </p:cNvSpPr>
          <p:nvPr/>
        </p:nvSpPr>
        <p:spPr bwMode="auto">
          <a:xfrm>
            <a:off x="6610350" y="3933825"/>
            <a:ext cx="4681538" cy="1024478"/>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rgbClr val="FF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ltLang="fr-FR" sz="2400">
              <a:solidFill>
                <a:srgbClr val="FFFF66"/>
              </a:solidFill>
              <a:latin typeface="Times New Roman" pitchFamily="18" charset="0"/>
            </a:endParaRPr>
          </a:p>
        </p:txBody>
      </p:sp>
      <p:sp>
        <p:nvSpPr>
          <p:cNvPr id="57" name="Text Box 94"/>
          <p:cNvSpPr txBox="1">
            <a:spLocks noChangeArrowheads="1"/>
          </p:cNvSpPr>
          <p:nvPr/>
        </p:nvSpPr>
        <p:spPr bwMode="auto">
          <a:xfrm>
            <a:off x="6777084" y="4292600"/>
            <a:ext cx="3244805" cy="369332"/>
          </a:xfrm>
          <a:prstGeom prst="rect">
            <a:avLst/>
          </a:prstGeom>
          <a:solidFill>
            <a:schemeClr val="accent1">
              <a:lumMod val="40000"/>
              <a:lumOff val="6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fr-FR" altLang="fr-FR" dirty="0"/>
              <a:t>Sécurité sociale : 50% du brut</a:t>
            </a:r>
          </a:p>
        </p:txBody>
      </p:sp>
      <p:sp>
        <p:nvSpPr>
          <p:cNvPr id="4120" name="Text Box 84"/>
          <p:cNvSpPr txBox="1">
            <a:spLocks noChangeArrowheads="1"/>
          </p:cNvSpPr>
          <p:nvPr/>
        </p:nvSpPr>
        <p:spPr bwMode="auto">
          <a:xfrm>
            <a:off x="9985375" y="3573464"/>
            <a:ext cx="1498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a:t>50% brut</a:t>
            </a:r>
          </a:p>
        </p:txBody>
      </p:sp>
      <p:sp>
        <p:nvSpPr>
          <p:cNvPr id="52" name="Rectangle 99"/>
          <p:cNvSpPr>
            <a:spLocks noChangeArrowheads="1"/>
          </p:cNvSpPr>
          <p:nvPr/>
        </p:nvSpPr>
        <p:spPr bwMode="auto">
          <a:xfrm>
            <a:off x="3349960" y="2565401"/>
            <a:ext cx="3241342" cy="270136"/>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a:solidFill>
                <a:srgbClr val="FFFF66"/>
              </a:solidFill>
              <a:latin typeface="Times New Roman" pitchFamily="18" charset="0"/>
            </a:endParaRPr>
          </a:p>
        </p:txBody>
      </p:sp>
      <p:sp>
        <p:nvSpPr>
          <p:cNvPr id="53" name="Rectangle 99"/>
          <p:cNvSpPr>
            <a:spLocks noChangeArrowheads="1"/>
          </p:cNvSpPr>
          <p:nvPr/>
        </p:nvSpPr>
        <p:spPr bwMode="auto">
          <a:xfrm>
            <a:off x="6586736" y="2565401"/>
            <a:ext cx="2890641" cy="864100"/>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dirty="0">
              <a:solidFill>
                <a:srgbClr val="FFFF66"/>
              </a:solidFill>
              <a:latin typeface="Times New Roman" pitchFamily="18" charset="0"/>
            </a:endParaRPr>
          </a:p>
        </p:txBody>
      </p:sp>
      <p:sp>
        <p:nvSpPr>
          <p:cNvPr id="54" name="Rectangle 99"/>
          <p:cNvSpPr>
            <a:spLocks noChangeArrowheads="1"/>
          </p:cNvSpPr>
          <p:nvPr/>
        </p:nvSpPr>
        <p:spPr bwMode="auto">
          <a:xfrm>
            <a:off x="9466596" y="2568089"/>
            <a:ext cx="1825292" cy="1364969"/>
          </a:xfrm>
          <a:prstGeom prst="rect">
            <a:avLst/>
          </a:prstGeom>
          <a:solidFill>
            <a:srgbClr val="C00000"/>
          </a:solidFill>
          <a:ln w="12700">
            <a:solidFill>
              <a:srgbClr val="C00000"/>
            </a:solidFill>
            <a:miter lim="800000"/>
            <a:headEnd/>
            <a:tailEnd/>
          </a:ln>
          <a:effectLst>
            <a:glow rad="139700">
              <a:schemeClr val="accent2">
                <a:satMod val="175000"/>
                <a:alpha val="40000"/>
              </a:schemeClr>
            </a:glow>
          </a:effec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fr-FR" altLang="fr-FR" sz="2400" dirty="0">
              <a:solidFill>
                <a:srgbClr val="FFFF66"/>
              </a:solidFill>
              <a:latin typeface="Times New Roman" pitchFamily="18" charset="0"/>
            </a:endParaRPr>
          </a:p>
        </p:txBody>
      </p:sp>
      <p:sp>
        <p:nvSpPr>
          <p:cNvPr id="4130" name="Line 85"/>
          <p:cNvSpPr>
            <a:spLocks noChangeShapeType="1"/>
          </p:cNvSpPr>
          <p:nvPr/>
        </p:nvSpPr>
        <p:spPr bwMode="auto">
          <a:xfrm flipV="1">
            <a:off x="3303588" y="2559048"/>
            <a:ext cx="8323264" cy="5111"/>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31" name="Text Box 84"/>
          <p:cNvSpPr txBox="1">
            <a:spLocks noChangeArrowheads="1"/>
          </p:cNvSpPr>
          <p:nvPr/>
        </p:nvSpPr>
        <p:spPr bwMode="auto">
          <a:xfrm>
            <a:off x="9912350" y="2276476"/>
            <a:ext cx="149860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b="1" dirty="0"/>
              <a:t>100% brut</a:t>
            </a:r>
          </a:p>
        </p:txBody>
      </p:sp>
      <p:sp>
        <p:nvSpPr>
          <p:cNvPr id="4132" name="Text Box 86"/>
          <p:cNvSpPr txBox="1">
            <a:spLocks noChangeArrowheads="1"/>
          </p:cNvSpPr>
          <p:nvPr/>
        </p:nvSpPr>
        <p:spPr bwMode="auto">
          <a:xfrm>
            <a:off x="2554288" y="3429001"/>
            <a:ext cx="7921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a:t>66,66%</a:t>
            </a:r>
          </a:p>
        </p:txBody>
      </p:sp>
      <p:sp>
        <p:nvSpPr>
          <p:cNvPr id="55" name="Text Box 97">
            <a:extLst>
              <a:ext uri="{FF2B5EF4-FFF2-40B4-BE49-F238E27FC236}">
                <a16:creationId xmlns:a16="http://schemas.microsoft.com/office/drawing/2014/main" xmlns="" id="{FE00BEB2-E589-4858-BC22-C33FBFD9CBEF}"/>
              </a:ext>
            </a:extLst>
          </p:cNvPr>
          <p:cNvSpPr txBox="1">
            <a:spLocks noChangeArrowheads="1"/>
          </p:cNvSpPr>
          <p:nvPr/>
        </p:nvSpPr>
        <p:spPr bwMode="auto">
          <a:xfrm>
            <a:off x="4881563" y="2512529"/>
            <a:ext cx="52720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chemeClr val="bg1"/>
                </a:solidFill>
              </a:rPr>
              <a:t>Champ potentiel de la prévoyance complémentaire</a:t>
            </a:r>
          </a:p>
        </p:txBody>
      </p:sp>
      <p:sp>
        <p:nvSpPr>
          <p:cNvPr id="59" name="Text Box 76">
            <a:extLst>
              <a:ext uri="{FF2B5EF4-FFF2-40B4-BE49-F238E27FC236}">
                <a16:creationId xmlns:a16="http://schemas.microsoft.com/office/drawing/2014/main" xmlns="" id="{8F60ECB4-2197-45D4-910B-4BC9243E0902}"/>
              </a:ext>
            </a:extLst>
          </p:cNvPr>
          <p:cNvSpPr txBox="1">
            <a:spLocks noChangeArrowheads="1"/>
          </p:cNvSpPr>
          <p:nvPr/>
        </p:nvSpPr>
        <p:spPr bwMode="auto">
          <a:xfrm>
            <a:off x="5444252" y="5109366"/>
            <a:ext cx="616435" cy="366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1800" dirty="0">
                <a:solidFill>
                  <a:srgbClr val="C00000"/>
                </a:solidFill>
                <a:latin typeface="Tahoma" panose="020B0604030504040204" pitchFamily="34" charset="0"/>
              </a:rPr>
              <a:t>20 j</a:t>
            </a:r>
          </a:p>
        </p:txBody>
      </p:sp>
      <p:sp>
        <p:nvSpPr>
          <p:cNvPr id="60" name="Line 78">
            <a:extLst>
              <a:ext uri="{FF2B5EF4-FFF2-40B4-BE49-F238E27FC236}">
                <a16:creationId xmlns:a16="http://schemas.microsoft.com/office/drawing/2014/main" xmlns="" id="{DDBC41AB-B7E6-4536-98B3-F1B8DBEEA0C2}"/>
              </a:ext>
            </a:extLst>
          </p:cNvPr>
          <p:cNvSpPr>
            <a:spLocks noChangeShapeType="1"/>
          </p:cNvSpPr>
          <p:nvPr/>
        </p:nvSpPr>
        <p:spPr bwMode="auto">
          <a:xfrm>
            <a:off x="5661977" y="4968018"/>
            <a:ext cx="0" cy="1594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8" name="ZoneTexte 57">
            <a:extLst>
              <a:ext uri="{FF2B5EF4-FFF2-40B4-BE49-F238E27FC236}">
                <a16:creationId xmlns:a16="http://schemas.microsoft.com/office/drawing/2014/main" xmlns="" id="{BA2728F0-4E51-4499-9E47-18400015570C}"/>
              </a:ext>
            </a:extLst>
          </p:cNvPr>
          <p:cNvSpPr txBox="1"/>
          <p:nvPr/>
        </p:nvSpPr>
        <p:spPr>
          <a:xfrm>
            <a:off x="214227" y="1010216"/>
            <a:ext cx="2233697" cy="2246769"/>
          </a:xfrm>
          <a:prstGeom prst="rect">
            <a:avLst/>
          </a:prstGeom>
          <a:noFill/>
          <a:ln w="19050">
            <a:solidFill>
              <a:schemeClr val="tx1"/>
            </a:solidFill>
            <a:prstDash val="sysDot"/>
          </a:ln>
        </p:spPr>
        <p:txBody>
          <a:bodyPr wrap="square" rtlCol="0">
            <a:spAutoFit/>
          </a:bodyPr>
          <a:lstStyle/>
          <a:p>
            <a:r>
              <a:rPr lang="fr-FR" sz="1400" b="1" dirty="0">
                <a:solidFill>
                  <a:srgbClr val="002060"/>
                </a:solidFill>
              </a:rPr>
              <a:t>Motifs et durée d’arrêts :</a:t>
            </a:r>
          </a:p>
          <a:p>
            <a:pPr marL="285750" indent="-285750">
              <a:buFontTx/>
              <a:buChar char="-"/>
            </a:pPr>
            <a:r>
              <a:rPr lang="fr-FR" sz="1400" b="1" dirty="0">
                <a:solidFill>
                  <a:srgbClr val="002060"/>
                </a:solidFill>
              </a:rPr>
              <a:t>Mesure d’isolement ou d’éviction  = 20 j</a:t>
            </a:r>
          </a:p>
          <a:p>
            <a:pPr marL="285750" indent="-285750">
              <a:buFontTx/>
              <a:buChar char="-"/>
            </a:pPr>
            <a:r>
              <a:rPr lang="fr-FR" sz="1400" b="1" dirty="0">
                <a:solidFill>
                  <a:srgbClr val="002060"/>
                </a:solidFill>
              </a:rPr>
              <a:t>Pers. risque élevée = 21 j d’arrêt initial </a:t>
            </a:r>
          </a:p>
          <a:p>
            <a:pPr marL="285750" indent="-285750">
              <a:buFontTx/>
              <a:buChar char="-"/>
            </a:pPr>
            <a:r>
              <a:rPr lang="fr-FR" sz="1400" b="1" dirty="0">
                <a:solidFill>
                  <a:srgbClr val="002060"/>
                </a:solidFill>
              </a:rPr>
              <a:t>Garde d’enfants d’un enfant de moins de 16 ans = jusqu’à la réouverture de l’établissement</a:t>
            </a:r>
          </a:p>
        </p:txBody>
      </p:sp>
    </p:spTree>
    <p:extLst>
      <p:ext uri="{BB962C8B-B14F-4D97-AF65-F5344CB8AC3E}">
        <p14:creationId xmlns:p14="http://schemas.microsoft.com/office/powerpoint/2010/main" val="163030760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2674"/>
                                        </p:tgtEl>
                                        <p:attrNameLst>
                                          <p:attrName>style.visibility</p:attrName>
                                        </p:attrNameLst>
                                      </p:cBhvr>
                                      <p:to>
                                        <p:strVal val="visible"/>
                                      </p:to>
                                    </p:set>
                                    <p:anim calcmode="lin" valueType="num">
                                      <p:cBhvr additive="base">
                                        <p:cTn id="7" dur="500" fill="hold"/>
                                        <p:tgtEl>
                                          <p:spTgt spid="152674"/>
                                        </p:tgtEl>
                                        <p:attrNameLst>
                                          <p:attrName>ppt_x</p:attrName>
                                        </p:attrNameLst>
                                      </p:cBhvr>
                                      <p:tavLst>
                                        <p:tav tm="0">
                                          <p:val>
                                            <p:strVal val="#ppt_x"/>
                                          </p:val>
                                        </p:tav>
                                        <p:tav tm="100000">
                                          <p:val>
                                            <p:strVal val="#ppt_x"/>
                                          </p:val>
                                        </p:tav>
                                      </p:tavLst>
                                    </p:anim>
                                    <p:anim calcmode="lin" valueType="num">
                                      <p:cBhvr additive="base">
                                        <p:cTn id="8" dur="500" fill="hold"/>
                                        <p:tgtEl>
                                          <p:spTgt spid="152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ctr"/>
            <a:r>
              <a:rPr lang="fr-FR" sz="2800" b="1" dirty="0"/>
              <a:t>RAPPEL DES DISPOSITIONS LEGALES MINIMUM : </a:t>
            </a:r>
            <a:br>
              <a:rPr lang="fr-FR" sz="2800" b="1" dirty="0"/>
            </a:br>
            <a:r>
              <a:rPr lang="fr-FR" sz="2800" b="1" dirty="0"/>
              <a:t>Les durées des 1ère et 2ème périodes de maintien de salaire par l’employeur dépendent de l’ancienneté du salarié dans l’entreprise</a:t>
            </a:r>
            <a:br>
              <a:rPr lang="fr-FR" sz="2800" b="1" dirty="0"/>
            </a:br>
            <a:endParaRPr lang="fr-FR" sz="2800" b="1" dirty="0"/>
          </a:p>
        </p:txBody>
      </p:sp>
      <p:sp>
        <p:nvSpPr>
          <p:cNvPr id="2" name="Espace réservé du numéro de diapositive 1"/>
          <p:cNvSpPr>
            <a:spLocks noGrp="1"/>
          </p:cNvSpPr>
          <p:nvPr>
            <p:ph type="sldNum" sz="quarter" idx="12"/>
          </p:nvPr>
        </p:nvSpPr>
        <p:spPr/>
        <p:txBody>
          <a:bodyPr/>
          <a:lstStyle/>
          <a:p>
            <a:fld id="{4B86ACFE-3D70-4B7C-84D4-30F926FEA924}" type="slidenum">
              <a:rPr lang="fr-FR" smtClean="0"/>
              <a:t>7</a:t>
            </a:fld>
            <a:endParaRPr lang="fr-FR"/>
          </a:p>
        </p:txBody>
      </p:sp>
      <p:pic>
        <p:nvPicPr>
          <p:cNvPr id="3" name="Image 2"/>
          <p:cNvPicPr>
            <a:picLocks noChangeAspect="1"/>
          </p:cNvPicPr>
          <p:nvPr/>
        </p:nvPicPr>
        <p:blipFill>
          <a:blip r:embed="rId2"/>
          <a:stretch>
            <a:fillRect/>
          </a:stretch>
        </p:blipFill>
        <p:spPr>
          <a:xfrm>
            <a:off x="3200401" y="1725604"/>
            <a:ext cx="5012966" cy="3854189"/>
          </a:xfrm>
          <a:prstGeom prst="rect">
            <a:avLst/>
          </a:prstGeom>
        </p:spPr>
      </p:pic>
      <p:sp>
        <p:nvSpPr>
          <p:cNvPr id="6" name="ZoneTexte 11">
            <a:extLst>
              <a:ext uri="{FF2B5EF4-FFF2-40B4-BE49-F238E27FC236}">
                <a16:creationId xmlns:a16="http://schemas.microsoft.com/office/drawing/2014/main" xmlns="" id="{AD750320-493E-48F1-A6EF-0CC7E487C0F6}"/>
              </a:ext>
            </a:extLst>
          </p:cNvPr>
          <p:cNvSpPr txBox="1">
            <a:spLocks noChangeArrowheads="1"/>
          </p:cNvSpPr>
          <p:nvPr/>
        </p:nvSpPr>
        <p:spPr bwMode="auto">
          <a:xfrm>
            <a:off x="1479855" y="5890478"/>
            <a:ext cx="102019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b="1" dirty="0"/>
              <a:t>N.B. : les conventions collectives peuvent prévoir des dispositions plus favorables pour les salariés via un allongement de la 1</a:t>
            </a:r>
            <a:r>
              <a:rPr lang="fr-FR" altLang="fr-FR" sz="1600" b="1" baseline="30000" dirty="0"/>
              <a:t>ère</a:t>
            </a:r>
            <a:r>
              <a:rPr lang="fr-FR" altLang="fr-FR" sz="1600" b="1" dirty="0"/>
              <a:t> période de maintien de salaire jusqu’à 90 jours maximum, idem pour la 2</a:t>
            </a:r>
            <a:r>
              <a:rPr lang="fr-FR" altLang="fr-FR" sz="1600" b="1" baseline="30000" dirty="0"/>
              <a:t>ème</a:t>
            </a:r>
            <a:r>
              <a:rPr lang="fr-FR" altLang="fr-FR" sz="1600" b="1" dirty="0"/>
              <a:t> période (soit 90 jours + 90 jours)</a:t>
            </a:r>
            <a:endParaRPr lang="fr-FR" altLang="fr-FR" sz="1600" dirty="0"/>
          </a:p>
        </p:txBody>
      </p:sp>
    </p:spTree>
    <p:extLst>
      <p:ext uri="{BB962C8B-B14F-4D97-AF65-F5344CB8AC3E}">
        <p14:creationId xmlns:p14="http://schemas.microsoft.com/office/powerpoint/2010/main" val="2650150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768</Words>
  <Application>Microsoft Office PowerPoint</Application>
  <PresentationFormat>Grand écran</PresentationFormat>
  <Paragraphs>110</Paragraphs>
  <Slides>7</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Tahoma</vt:lpstr>
      <vt:lpstr>Times New Roman</vt:lpstr>
      <vt:lpstr>Thème Office</vt:lpstr>
      <vt:lpstr>SCHEMAS SYNTHETIQUES DE L’INDEMNISATION DES SALARIES EN CAS D’ARRET</vt:lpstr>
      <vt:lpstr>Qu’est-ce que la prévoyance ?</vt:lpstr>
      <vt:lpstr>Comment savoir si on est couvert par une prévoyance ?</vt:lpstr>
      <vt:lpstr>Présentation PowerPoint</vt:lpstr>
      <vt:lpstr>Présentation PowerPoint</vt:lpstr>
      <vt:lpstr>Présentation PowerPoint</vt:lpstr>
      <vt:lpstr>RAPPEL DES DISPOSITIONS LEGALES MINIMUM :  Les durées des 1ère et 2ème périodes de maintien de salaire par l’employeur dépendent de l’ancienneté du salarié dans l’entreprise </vt:lpstr>
    </vt:vector>
  </TitlesOfParts>
  <Company>HUMANIS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HUYNH David</dc:creator>
  <cp:lastModifiedBy>Pierre BOURDEX</cp:lastModifiedBy>
  <cp:revision>48</cp:revision>
  <dcterms:created xsi:type="dcterms:W3CDTF">2018-03-23T16:13:12Z</dcterms:created>
  <dcterms:modified xsi:type="dcterms:W3CDTF">2020-04-06T14:32:31Z</dcterms:modified>
</cp:coreProperties>
</file>